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62" r:id="rId3"/>
    <p:sldId id="257" r:id="rId4"/>
    <p:sldId id="263" r:id="rId5"/>
    <p:sldId id="264" r:id="rId6"/>
    <p:sldId id="265" r:id="rId7"/>
    <p:sldId id="266" r:id="rId8"/>
    <p:sldId id="260" r:id="rId9"/>
    <p:sldId id="267" r:id="rId10"/>
    <p:sldId id="269" r:id="rId11"/>
    <p:sldId id="268" r:id="rId12"/>
    <p:sldId id="270" r:id="rId13"/>
    <p:sldId id="261" r:id="rId14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6600CC"/>
    <a:srgbClr val="00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465"/>
    <p:restoredTop sz="94660"/>
  </p:normalViewPr>
  <p:slideViewPr>
    <p:cSldViewPr showGuides="1">
      <p:cViewPr varScale="1">
        <p:scale>
          <a:sx n="81" d="100"/>
          <a:sy n="81" d="100"/>
        </p:scale>
        <p:origin x="132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6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US" altLang="zh-CN" sz="1200" dirty="0">
                <a:latin typeface="Arial" panose="020B0604020202020204" pitchFamily="34" charset="0"/>
              </a:rPr>
            </a:fld>
            <a:endParaRPr lang="en-US" altLang="zh-CN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7"/>
          <p:cNvSpPr/>
          <p:nvPr/>
        </p:nvSpPr>
        <p:spPr>
          <a:xfrm>
            <a:off x="685800" y="2393950"/>
            <a:ext cx="7772400" cy="109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3343" y="0"/>
              </a:cxn>
              <a:cxn ang="0">
                <a:pos x="4803343" y="109538"/>
              </a:cxn>
              <a:cxn ang="0">
                <a:pos x="0" y="109538"/>
              </a:cxn>
              <a:cxn ang="0">
                <a:pos x="0" y="0"/>
              </a:cxn>
              <a:cxn ang="0">
                <a:pos x="7772400" y="0"/>
              </a:cxn>
            </a:cxnLst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zh-CN" altLang="en-US" noProof="0"/>
              <a:t>单击此处编辑母版副标题样式</a:t>
            </a:r>
            <a:endParaRPr lang="zh-CN" altLang="en-US" noProof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AutoShape 4"/>
          <p:cNvSpPr/>
          <p:nvPr/>
        </p:nvSpPr>
        <p:spPr>
          <a:xfrm>
            <a:off x="609600" y="1566863"/>
            <a:ext cx="7958138" cy="1095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55511" y="0"/>
              </a:cxn>
              <a:cxn ang="0">
                <a:pos x="4655511" y="109537"/>
              </a:cxn>
              <a:cxn ang="0">
                <a:pos x="0" y="109537"/>
              </a:cxn>
              <a:cxn ang="0">
                <a:pos x="0" y="0"/>
              </a:cxn>
              <a:cxn ang="0">
                <a:pos x="7958138" y="0"/>
              </a:cxn>
            </a:cxnLst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9" name="Line 5"/>
          <p:cNvSpPr/>
          <p:nvPr/>
        </p:nvSpPr>
        <p:spPr>
          <a:xfrm flipV="1">
            <a:off x="609600" y="6172200"/>
            <a:ext cx="7924800" cy="0"/>
          </a:xfrm>
          <a:prstGeom prst="line">
            <a:avLst/>
          </a:prstGeom>
          <a:ln w="31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04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6-9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第八事业部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-2018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  <a:t>年第一版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lvl="0" eaLnBrk="1" hangingPunct="1"/>
            <a:fld id="{9A0DB2DC-4C9A-4742-B13C-FB6460FD3503}" type="slidenum">
              <a:rPr lang="en-US" altLang="zh-CN" dirty="0">
                <a:latin typeface="Verdana" panose="020B0604030504040204" pitchFamily="34" charset="0"/>
              </a:rPr>
            </a:fld>
            <a:endParaRPr lang="en-US" altLang="zh-CN" dirty="0"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88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605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4180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4230" indent="-398780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4"/>
          <p:cNvSpPr txBox="1">
            <a:spLocks noGrp="1"/>
          </p:cNvSpPr>
          <p:nvPr>
            <p:ph type="dt" sz="half" idx="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4100" name="Rectangle 6"/>
          <p:cNvSpPr txBox="1">
            <a:spLocks noGrp="1"/>
          </p:cNvSpPr>
          <p:nvPr>
            <p:ph type="sldNum" sz="quarter" idx="4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4101" name="Rectangle 2"/>
          <p:cNvSpPr>
            <a:spLocks noGrp="1"/>
          </p:cNvSpPr>
          <p:nvPr>
            <p:ph type="ctrTitle"/>
          </p:nvPr>
        </p:nvSpPr>
        <p:spPr>
          <a:xfrm>
            <a:off x="1042988" y="981075"/>
            <a:ext cx="7632700" cy="2663825"/>
          </a:xfrm>
          <a:ln/>
        </p:spPr>
        <p:txBody>
          <a:bodyPr vert="horz" wrap="square" lIns="91440" tIns="45720" rIns="91440" bIns="45720" anchor="b" anchorCtr="0"/>
          <a:p>
            <a:pPr eaLnBrk="1" hangingPunct="1">
              <a:spcBef>
                <a:spcPct val="165000"/>
              </a:spcBef>
              <a:buClrTx/>
              <a:buSzTx/>
              <a:buFontTx/>
            </a:pPr>
            <a:r>
              <a:rPr lang="zh-CN" altLang="en-US" sz="7500" b="1" kern="1200" dirty="0">
                <a:solidFill>
                  <a:srgbClr val="FF00FF"/>
                </a:solidFill>
                <a:latin typeface="+mj-lt"/>
                <a:ea typeface="隶书" panose="02010509060101010101" pitchFamily="49" charset="-122"/>
                <a:cs typeface="+mj-cs"/>
              </a:rPr>
              <a:t>生鲜处</a:t>
            </a:r>
            <a:br>
              <a:rPr lang="zh-CN" altLang="en-US" sz="1400" b="1" kern="1200" dirty="0">
                <a:solidFill>
                  <a:srgbClr val="FF3300"/>
                </a:solidFill>
                <a:latin typeface="+mj-lt"/>
                <a:ea typeface="隶书" panose="02010509060101010101" pitchFamily="49" charset="-122"/>
                <a:cs typeface="+mj-cs"/>
              </a:rPr>
            </a:br>
            <a:br>
              <a:rPr lang="zh-CN" altLang="en-US" sz="1400" b="1" kern="1200" dirty="0">
                <a:solidFill>
                  <a:srgbClr val="FF3300"/>
                </a:solidFill>
                <a:latin typeface="+mj-lt"/>
                <a:ea typeface="隶书" panose="02010509060101010101" pitchFamily="49" charset="-122"/>
                <a:cs typeface="+mj-cs"/>
              </a:rPr>
            </a:br>
            <a:r>
              <a:rPr lang="zh-CN" altLang="en-US" sz="6300" b="1" kern="1200" dirty="0">
                <a:solidFill>
                  <a:srgbClr val="FF3300"/>
                </a:solidFill>
                <a:latin typeface="+mj-lt"/>
                <a:ea typeface="隶书" panose="02010509060101010101" pitchFamily="49" charset="-122"/>
                <a:cs typeface="+mj-cs"/>
              </a:rPr>
              <a:t>     </a:t>
            </a:r>
            <a:r>
              <a:rPr lang="zh-CN" altLang="en-US" sz="5700" b="1" kern="1200" dirty="0">
                <a:solidFill>
                  <a:srgbClr val="FF3300"/>
                </a:solidFill>
                <a:latin typeface="+mj-lt"/>
                <a:ea typeface="隶书" panose="02010509060101010101" pitchFamily="49" charset="-122"/>
                <a:cs typeface="+mj-cs"/>
              </a:rPr>
              <a:t>营业员的工作职责</a:t>
            </a:r>
            <a:endParaRPr lang="zh-CN" altLang="en-US" sz="5700" b="1" kern="1200" dirty="0">
              <a:solidFill>
                <a:srgbClr val="FF3300"/>
              </a:solidFill>
              <a:latin typeface="+mj-lt"/>
              <a:ea typeface="隶书" panose="02010509060101010101" pitchFamily="49" charset="-122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13316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13317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财务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13318" name="Rectangle 3"/>
          <p:cNvSpPr>
            <a:spLocks noGrp="1"/>
          </p:cNvSpPr>
          <p:nvPr>
            <p:ph idx="1"/>
          </p:nvPr>
        </p:nvSpPr>
        <p:spPr>
          <a:xfrm>
            <a:off x="755650" y="1700213"/>
            <a:ext cx="7848600" cy="4679950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每天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6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dirty="0">
                <a:latin typeface="楷体_GB2312" pitchFamily="49" charset="-122"/>
                <a:ea typeface="楷体_GB2312" pitchFamily="49" charset="-122"/>
              </a:rPr>
              <a:t>控制损耗</a:t>
            </a:r>
            <a:endParaRPr lang="zh-CN" altLang="en-US" sz="36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dirty="0">
                <a:latin typeface="楷体_GB2312" pitchFamily="49" charset="-122"/>
                <a:ea typeface="楷体_GB2312" pitchFamily="49" charset="-122"/>
              </a:rPr>
              <a:t>每日营业额</a:t>
            </a:r>
            <a:endParaRPr lang="zh-CN" altLang="en-US" sz="36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dirty="0">
                <a:latin typeface="楷体_GB2312" pitchFamily="49" charset="-122"/>
                <a:ea typeface="楷体_GB2312" pitchFamily="49" charset="-122"/>
              </a:rPr>
              <a:t>填写库存卡</a:t>
            </a:r>
            <a:endParaRPr lang="zh-CN" altLang="en-US" sz="36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dirty="0">
                <a:latin typeface="楷体_GB2312" pitchFamily="49" charset="-122"/>
                <a:ea typeface="楷体_GB2312" pitchFamily="49" charset="-122"/>
              </a:rPr>
              <a:t>登记移拨数量</a:t>
            </a:r>
            <a:endParaRPr lang="zh-CN" altLang="en-US" sz="36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14340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14341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财务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14342" name="Rectangle 3"/>
          <p:cNvSpPr>
            <a:spLocks noGrp="1"/>
          </p:cNvSpPr>
          <p:nvPr>
            <p:ph idx="1"/>
          </p:nvPr>
        </p:nvSpPr>
        <p:spPr>
          <a:xfrm>
            <a:off x="684213" y="1700213"/>
            <a:ext cx="7920037" cy="4679950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每周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6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dirty="0">
                <a:latin typeface="楷体_GB2312" pitchFamily="49" charset="-122"/>
                <a:ea typeface="楷体_GB2312" pitchFamily="49" charset="-122"/>
              </a:rPr>
              <a:t>核实损耗金额</a:t>
            </a:r>
            <a:endParaRPr lang="zh-CN" altLang="en-US" sz="36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dirty="0">
                <a:latin typeface="楷体_GB2312" pitchFamily="49" charset="-122"/>
                <a:ea typeface="楷体_GB2312" pitchFamily="49" charset="-122"/>
              </a:rPr>
              <a:t>核实移拨金额</a:t>
            </a:r>
            <a:endParaRPr lang="zh-CN" altLang="en-US" sz="36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dirty="0">
                <a:latin typeface="楷体_GB2312" pitchFamily="49" charset="-122"/>
                <a:ea typeface="楷体_GB2312" pitchFamily="49" charset="-122"/>
              </a:rPr>
              <a:t>周盘点</a:t>
            </a:r>
            <a:endParaRPr lang="zh-CN" altLang="en-US" sz="36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dirty="0">
                <a:latin typeface="楷体_GB2312" pitchFamily="49" charset="-122"/>
                <a:ea typeface="楷体_GB2312" pitchFamily="49" charset="-122"/>
              </a:rPr>
              <a:t>市调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（周）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15364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15365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财务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15366" name="Rectangle 3"/>
          <p:cNvSpPr>
            <a:spLocks noGrp="1"/>
          </p:cNvSpPr>
          <p:nvPr>
            <p:ph idx="1"/>
          </p:nvPr>
        </p:nvSpPr>
        <p:spPr>
          <a:xfrm>
            <a:off x="539750" y="1773238"/>
            <a:ext cx="8064500" cy="4392612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每月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7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本月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LOSS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商品金额与移拨商品金额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库存更正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月盘点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与科长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/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组长做市调价格带分析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5124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xfrm>
            <a:off x="566738" y="1916113"/>
            <a:ext cx="8001000" cy="4103687"/>
          </a:xfrm>
          <a:ln/>
        </p:spPr>
        <p:txBody>
          <a:bodyPr vert="horz" wrap="square" lIns="91440" tIns="45720" rIns="91440" bIns="45720" anchor="t" anchorCtr="0"/>
          <a:p>
            <a:pPr marL="817880" indent="-817880" eaLnBrk="1" hangingPunct="1">
              <a:lnSpc>
                <a:spcPct val="110000"/>
              </a:lnSpc>
              <a:spcBef>
                <a:spcPct val="40000"/>
              </a:spcBef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资产：</a:t>
            </a:r>
            <a:r>
              <a:rPr lang="zh-CN" altLang="en-US" sz="4000" dirty="0">
                <a:latin typeface="楷体_GB2312" pitchFamily="49" charset="-122"/>
                <a:ea typeface="楷体_GB2312" pitchFamily="49" charset="-122"/>
                <a:sym typeface="Wingdings" panose="05000000000000000000" pitchFamily="2" charset="2"/>
              </a:rPr>
              <a:t>每天、每周、每月</a:t>
            </a:r>
            <a:endParaRPr lang="zh-CN" altLang="en-US" sz="4000" dirty="0">
              <a:latin typeface="楷体_GB2312" pitchFamily="49" charset="-122"/>
              <a:ea typeface="楷体_GB2312" pitchFamily="49" charset="-122"/>
              <a:sym typeface="Wingdings" panose="05000000000000000000" pitchFamily="2" charset="2"/>
            </a:endParaRPr>
          </a:p>
          <a:p>
            <a:pPr marL="817880" indent="-817880" eaLnBrk="1" hangingPunct="1">
              <a:lnSpc>
                <a:spcPct val="110000"/>
              </a:lnSpc>
              <a:spcBef>
                <a:spcPct val="40000"/>
              </a:spcBef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  <a:sym typeface="Wingdings" panose="05000000000000000000" pitchFamily="2" charset="2"/>
              </a:rPr>
              <a:t>人力：</a:t>
            </a:r>
            <a:r>
              <a:rPr lang="zh-CN" altLang="en-US" sz="4000" dirty="0">
                <a:latin typeface="楷体_GB2312" pitchFamily="49" charset="-122"/>
                <a:ea typeface="楷体_GB2312" pitchFamily="49" charset="-122"/>
                <a:sym typeface="Wingdings" panose="05000000000000000000" pitchFamily="2" charset="2"/>
              </a:rPr>
              <a:t>每天、每周、每月</a:t>
            </a:r>
            <a:endParaRPr lang="zh-CN" altLang="en-US" sz="4000" dirty="0">
              <a:latin typeface="楷体_GB2312" pitchFamily="49" charset="-122"/>
              <a:ea typeface="楷体_GB2312" pitchFamily="49" charset="-122"/>
              <a:sym typeface="Wingdings" panose="05000000000000000000" pitchFamily="2" charset="2"/>
            </a:endParaRPr>
          </a:p>
          <a:p>
            <a:pPr marL="817880" indent="-817880" eaLnBrk="1" hangingPunct="1">
              <a:lnSpc>
                <a:spcPct val="110000"/>
              </a:lnSpc>
              <a:spcBef>
                <a:spcPct val="40000"/>
              </a:spcBef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  <a:sym typeface="Wingdings" panose="05000000000000000000" pitchFamily="2" charset="2"/>
              </a:rPr>
              <a:t>商品：</a:t>
            </a:r>
            <a:r>
              <a:rPr lang="zh-CN" altLang="en-US" sz="4000" dirty="0">
                <a:latin typeface="楷体_GB2312" pitchFamily="49" charset="-122"/>
                <a:ea typeface="楷体_GB2312" pitchFamily="49" charset="-122"/>
                <a:sym typeface="Wingdings" panose="05000000000000000000" pitchFamily="2" charset="2"/>
              </a:rPr>
              <a:t>每天、每周、每月</a:t>
            </a:r>
            <a:endParaRPr lang="zh-CN" altLang="en-US" sz="4000" dirty="0">
              <a:latin typeface="楷体_GB2312" pitchFamily="49" charset="-122"/>
              <a:ea typeface="楷体_GB2312" pitchFamily="49" charset="-122"/>
              <a:sym typeface="Wingdings" panose="05000000000000000000" pitchFamily="2" charset="2"/>
            </a:endParaRPr>
          </a:p>
          <a:p>
            <a:pPr marL="817880" indent="-817880" eaLnBrk="1" hangingPunct="1">
              <a:lnSpc>
                <a:spcPct val="110000"/>
              </a:lnSpc>
              <a:spcBef>
                <a:spcPct val="40000"/>
              </a:spcBef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  <a:sym typeface="Wingdings" panose="05000000000000000000" pitchFamily="2" charset="2"/>
              </a:rPr>
              <a:t>财务：</a:t>
            </a:r>
            <a:r>
              <a:rPr lang="zh-CN" altLang="en-US" sz="4000" dirty="0">
                <a:latin typeface="楷体_GB2312" pitchFamily="49" charset="-122"/>
                <a:ea typeface="楷体_GB2312" pitchFamily="49" charset="-122"/>
                <a:sym typeface="Wingdings" panose="05000000000000000000" pitchFamily="2" charset="2"/>
              </a:rPr>
              <a:t>每天、每周、每月</a:t>
            </a:r>
            <a:endParaRPr lang="zh-CN" altLang="en-US" sz="4000" dirty="0">
              <a:latin typeface="楷体_GB2312" pitchFamily="49" charset="-122"/>
              <a:ea typeface="楷体_GB2312" pitchFamily="49" charset="-122"/>
              <a:sym typeface="Wingdings" panose="05000000000000000000" pitchFamily="2" charset="2"/>
            </a:endParaRPr>
          </a:p>
        </p:txBody>
      </p:sp>
      <p:sp>
        <p:nvSpPr>
          <p:cNvPr id="5126" name="Rectangle 7"/>
          <p:cNvSpPr>
            <a:spLocks noGrp="1"/>
          </p:cNvSpPr>
          <p:nvPr>
            <p:ph type="title"/>
          </p:nvPr>
        </p:nvSpPr>
        <p:spPr>
          <a:xfrm>
            <a:off x="539750" y="333375"/>
            <a:ext cx="8001000" cy="1216025"/>
          </a:xfrm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目录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6148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6149" name="Rectangle 2"/>
          <p:cNvSpPr>
            <a:spLocks noGrp="1"/>
          </p:cNvSpPr>
          <p:nvPr>
            <p:ph type="title"/>
          </p:nvPr>
        </p:nvSpPr>
        <p:spPr>
          <a:xfrm>
            <a:off x="971550" y="333375"/>
            <a:ext cx="7040563" cy="1128713"/>
          </a:xfrm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资产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6150" name="Rectangle 3"/>
          <p:cNvSpPr>
            <a:spLocks noGrp="1"/>
          </p:cNvSpPr>
          <p:nvPr>
            <p:ph idx="1"/>
          </p:nvPr>
        </p:nvSpPr>
        <p:spPr>
          <a:xfrm>
            <a:off x="323850" y="1700213"/>
            <a:ext cx="8496300" cy="4824412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每天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6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POP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的悬挂及价格牌的正确性，并保持整洁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45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设备的运转情况是否正常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45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冷柜与冷库温度的情况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45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安排员工的清洁工作</a:t>
            </a:r>
            <a:r>
              <a:rPr lang="en-US" altLang="zh-CN" sz="2400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依清洁计划表）</a:t>
            </a:r>
            <a:endParaRPr lang="zh-CN" altLang="en-US" sz="28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7172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7173" name="Rectangle 2"/>
          <p:cNvSpPr>
            <a:spLocks noGrp="1"/>
          </p:cNvSpPr>
          <p:nvPr>
            <p:ph type="title"/>
          </p:nvPr>
        </p:nvSpPr>
        <p:spPr>
          <a:xfrm>
            <a:off x="971550" y="333375"/>
            <a:ext cx="7040563" cy="1128713"/>
          </a:xfrm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资产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7174" name="Rectangle 3"/>
          <p:cNvSpPr>
            <a:spLocks noGrp="1"/>
          </p:cNvSpPr>
          <p:nvPr>
            <p:ph idx="1"/>
          </p:nvPr>
        </p:nvSpPr>
        <p:spPr>
          <a:xfrm>
            <a:off x="323850" y="1700213"/>
            <a:ext cx="8496300" cy="4824412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每周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spcBef>
                <a:spcPct val="6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000" dirty="0">
                <a:latin typeface="楷体_GB2312" pitchFamily="49" charset="-122"/>
                <a:ea typeface="楷体_GB2312" pitchFamily="49" charset="-122"/>
              </a:rPr>
              <a:t>协助员工对日常小工具进行盘点</a:t>
            </a:r>
            <a:endParaRPr lang="zh-CN" altLang="en-US" sz="30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000" dirty="0">
                <a:latin typeface="楷体_GB2312" pitchFamily="49" charset="-122"/>
                <a:ea typeface="楷体_GB2312" pitchFamily="49" charset="-122"/>
              </a:rPr>
              <a:t>检查并协助员工清洁工作</a:t>
            </a:r>
            <a:r>
              <a:rPr lang="en-US" altLang="zh-CN" sz="2200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sz="2200" dirty="0">
                <a:latin typeface="楷体_GB2312" pitchFamily="49" charset="-122"/>
                <a:ea typeface="楷体_GB2312" pitchFamily="49" charset="-122"/>
              </a:rPr>
              <a:t>依清洁计划表</a:t>
            </a:r>
            <a:r>
              <a:rPr lang="en-US" altLang="zh-CN" sz="2200" dirty="0">
                <a:latin typeface="楷体_GB2312" pitchFamily="49" charset="-122"/>
                <a:ea typeface="楷体_GB2312" pitchFamily="49" charset="-122"/>
              </a:rPr>
              <a:t>)</a:t>
            </a:r>
            <a:endParaRPr lang="en-US" altLang="zh-CN" sz="2200" dirty="0">
              <a:latin typeface="楷体_GB2312" pitchFamily="49" charset="-122"/>
              <a:ea typeface="楷体_GB2312" pitchFamily="49" charset="-122"/>
            </a:endParaRPr>
          </a:p>
          <a:p>
            <a:pPr marL="722630" indent="-722630" eaLnBrk="1" hangingPunct="1">
              <a:spcBef>
                <a:spcPct val="40000"/>
              </a:spcBef>
              <a:buClr>
                <a:srgbClr val="FF3300"/>
              </a:buClr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每月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spcBef>
                <a:spcPct val="6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000" dirty="0">
                <a:latin typeface="楷体_GB2312" pitchFamily="49" charset="-122"/>
                <a:ea typeface="楷体_GB2312" pitchFamily="49" charset="-122"/>
              </a:rPr>
              <a:t>资产设备做定期检查</a:t>
            </a:r>
            <a:endParaRPr lang="zh-CN" altLang="en-US" sz="30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000" dirty="0">
                <a:latin typeface="楷体_GB2312" pitchFamily="49" charset="-122"/>
                <a:ea typeface="楷体_GB2312" pitchFamily="49" charset="-122"/>
              </a:rPr>
              <a:t>清洁工作的执行</a:t>
            </a:r>
            <a:r>
              <a:rPr lang="en-US" altLang="zh-CN" sz="2200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sz="2200" dirty="0">
                <a:latin typeface="楷体_GB2312" pitchFamily="49" charset="-122"/>
                <a:ea typeface="楷体_GB2312" pitchFamily="49" charset="-122"/>
              </a:rPr>
              <a:t>依清洁计划表</a:t>
            </a:r>
            <a:r>
              <a:rPr lang="en-US" altLang="zh-CN" sz="2200" dirty="0">
                <a:latin typeface="楷体_GB2312" pitchFamily="49" charset="-122"/>
                <a:ea typeface="楷体_GB2312" pitchFamily="49" charset="-122"/>
              </a:rPr>
              <a:t>)</a:t>
            </a:r>
            <a:endParaRPr lang="en-US" altLang="zh-CN" sz="22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8196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8197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人力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8198" name="Rectangle 3"/>
          <p:cNvSpPr>
            <a:spLocks noGrp="1"/>
          </p:cNvSpPr>
          <p:nvPr>
            <p:ph idx="1"/>
          </p:nvPr>
        </p:nvSpPr>
        <p:spPr>
          <a:xfrm>
            <a:off x="395288" y="1773238"/>
            <a:ext cx="8424862" cy="4319587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lnSpc>
                <a:spcPct val="90000"/>
              </a:lnSpc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  <a:sym typeface="Wingdings" panose="05000000000000000000" pitchFamily="2" charset="2"/>
              </a:rPr>
              <a:t>每天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  <a:sym typeface="Wingdings" panose="05000000000000000000" pitchFamily="2" charset="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6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正常出勤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（依排班表）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组长休息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替代其工作事项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仪容仪表及礼貌用语训练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安排人员准时定位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协助组长依生鲜一天检查员工工作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9220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9221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人力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9222" name="Rectangle 3"/>
          <p:cNvSpPr>
            <a:spLocks noGrp="1"/>
          </p:cNvSpPr>
          <p:nvPr>
            <p:ph idx="1"/>
          </p:nvPr>
        </p:nvSpPr>
        <p:spPr>
          <a:xfrm>
            <a:off x="468313" y="1628775"/>
            <a:ext cx="8280400" cy="4824413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buFont typeface="Wingdings" panose="05000000000000000000" pitchFamily="2" charset="2"/>
              <a:buChar char=""/>
            </a:pPr>
            <a:r>
              <a:rPr lang="zh-CN" altLang="en-US" sz="40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每周	</a:t>
            </a:r>
            <a:endParaRPr lang="zh-CN" altLang="en-US" sz="40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正常出勤状况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</a:rPr>
              <a:t>（依排班表）</a:t>
            </a:r>
            <a:endParaRPr lang="zh-CN" altLang="en-US" sz="20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协助组长定期进行员工教育训练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与员工沟通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并检查生鲜一天执行情况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marL="722630" indent="-722630" eaLnBrk="1" hangingPunct="1">
              <a:lnSpc>
                <a:spcPct val="110000"/>
              </a:lnSpc>
              <a:buClr>
                <a:srgbClr val="FF3300"/>
              </a:buClr>
              <a:buFont typeface="Wingdings" panose="05000000000000000000" pitchFamily="2" charset="2"/>
              <a:buChar char=""/>
            </a:pPr>
            <a:r>
              <a:rPr lang="zh-CN" altLang="en-US" sz="40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每月</a:t>
            </a:r>
            <a:endParaRPr lang="zh-CN" altLang="en-US" sz="40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buClr>
                <a:srgbClr val="6600FF"/>
              </a:buClr>
              <a:buFontTx/>
              <a:buAutoNum type="arabicPeriod"/>
            </a:pP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协助科长做生鲜一天执行卡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每个员工表现并报备科长，进行奖惩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buClr>
                <a:srgbClr val="6600FF"/>
              </a:buClr>
              <a:buNone/>
            </a:pP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zh-CN" altLang="en-US" sz="2200" dirty="0">
                <a:latin typeface="楷体_GB2312" pitchFamily="49" charset="-122"/>
                <a:ea typeface="楷体_GB2312" pitchFamily="49" charset="-122"/>
              </a:rPr>
              <a:t>（依生鲜一天、清洁计划表、排班表）</a:t>
            </a:r>
            <a:endParaRPr lang="zh-CN" altLang="en-US" sz="22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10244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10245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商品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10246" name="Rectangle 3"/>
          <p:cNvSpPr>
            <a:spLocks noGrp="1"/>
          </p:cNvSpPr>
          <p:nvPr>
            <p:ph idx="1"/>
          </p:nvPr>
        </p:nvSpPr>
        <p:spPr>
          <a:xfrm>
            <a:off x="395288" y="1628775"/>
            <a:ext cx="8424862" cy="5229225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每天	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到货状况并统计缺货状况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确认当日有无新商品及变价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随时检查商品品质，登记并处理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LOSS</a:t>
            </a:r>
            <a:endParaRPr lang="en-US" altLang="zh-CN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督导员工商品保鲜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（卖场、仓库）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查看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DM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商品销量，并加大销售量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spcBef>
                <a:spcPct val="3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订货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（依库存卡）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11268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11269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商品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11270" name="Rectangle 3"/>
          <p:cNvSpPr>
            <a:spLocks noGrp="1"/>
          </p:cNvSpPr>
          <p:nvPr>
            <p:ph idx="1"/>
          </p:nvPr>
        </p:nvSpPr>
        <p:spPr>
          <a:xfrm>
            <a:off x="546100" y="1700213"/>
            <a:ext cx="8058150" cy="4537075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每周	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统计缺货数量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（周）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统计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LOSS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数量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（周）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DM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商品销量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（周）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了解下期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DM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商品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1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订货正确性分析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日期占位符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1200" dirty="0"/>
              <a:t>6-9</a:t>
            </a:r>
            <a:endParaRPr lang="en-US" altLang="zh-CN" sz="1200" dirty="0"/>
          </a:p>
        </p:txBody>
      </p:sp>
      <p:sp>
        <p:nvSpPr>
          <p:cNvPr id="12291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200" dirty="0"/>
              <a:t>第八事业部</a:t>
            </a:r>
            <a:r>
              <a:rPr lang="en-US" altLang="zh-CN" sz="1200" dirty="0"/>
              <a:t>-2018</a:t>
            </a:r>
            <a:r>
              <a:rPr lang="zh-CN" altLang="en-US" sz="1200" dirty="0"/>
              <a:t>年第一版</a:t>
            </a:r>
            <a:endParaRPr lang="en-US" altLang="zh-CN" sz="1200" dirty="0"/>
          </a:p>
        </p:txBody>
      </p:sp>
      <p:sp>
        <p:nvSpPr>
          <p:cNvPr id="12292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12293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zh-CN" altLang="en-US" sz="6800" b="1" dirty="0">
                <a:solidFill>
                  <a:srgbClr val="6600CC"/>
                </a:solidFill>
                <a:ea typeface="楷体_GB2312" pitchFamily="49" charset="-122"/>
              </a:rPr>
              <a:t>商品</a:t>
            </a:r>
            <a:endParaRPr lang="zh-CN" altLang="en-US" sz="6800" b="1" dirty="0">
              <a:solidFill>
                <a:srgbClr val="6600CC"/>
              </a:solidFill>
              <a:ea typeface="楷体_GB2312" pitchFamily="49" charset="-122"/>
            </a:endParaRPr>
          </a:p>
        </p:txBody>
      </p:sp>
      <p:sp>
        <p:nvSpPr>
          <p:cNvPr id="12294" name="Rectangle 3"/>
          <p:cNvSpPr>
            <a:spLocks noGrp="1"/>
          </p:cNvSpPr>
          <p:nvPr>
            <p:ph idx="1"/>
          </p:nvPr>
        </p:nvSpPr>
        <p:spPr>
          <a:xfrm>
            <a:off x="690563" y="1700213"/>
            <a:ext cx="8058150" cy="4537075"/>
          </a:xfrm>
          <a:ln/>
        </p:spPr>
        <p:txBody>
          <a:bodyPr vert="horz" wrap="square" lIns="91440" tIns="45720" rIns="91440" bIns="45720" anchor="t" anchorCtr="0"/>
          <a:p>
            <a:pPr marL="722630" indent="-722630" eaLnBrk="1" hangingPunct="1">
              <a:buFont typeface="Wingdings" panose="05000000000000000000" pitchFamily="2" charset="2"/>
              <a:buChar char=""/>
            </a:pPr>
            <a:r>
              <a:rPr lang="zh-CN" altLang="en-US" sz="44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每月	</a:t>
            </a:r>
            <a:endParaRPr lang="zh-CN" altLang="en-US" sz="44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8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统计缺货数量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（月）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统计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LOSS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数量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（月）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熟悉商品的分类占比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marL="1516380" lvl="1" indent="-614680" eaLnBrk="1" hangingPunct="1">
              <a:lnSpc>
                <a:spcPct val="120000"/>
              </a:lnSpc>
              <a:spcBef>
                <a:spcPct val="40000"/>
              </a:spcBef>
              <a:buClr>
                <a:srgbClr val="66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订货正确分析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0</TotalTime>
  <Words>671</Words>
  <Application>WPS 演示</Application>
  <PresentationFormat>全屏显示(4:3)</PresentationFormat>
  <Paragraphs>147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Arial</vt:lpstr>
      <vt:lpstr>宋体</vt:lpstr>
      <vt:lpstr>Wingdings</vt:lpstr>
      <vt:lpstr>Verdana</vt:lpstr>
      <vt:lpstr>隶书</vt:lpstr>
      <vt:lpstr>方正姚体</vt:lpstr>
      <vt:lpstr>楷体_GB2312</vt:lpstr>
      <vt:lpstr>新宋体</vt:lpstr>
      <vt:lpstr>微软雅黑</vt:lpstr>
      <vt:lpstr>Arial Unicode MS</vt:lpstr>
      <vt:lpstr>Profile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guan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生鲜处办事员工作职责</dc:title>
  <dc:creator>lifang</dc:creator>
  <cp:lastModifiedBy>倍诚优选®笨牛</cp:lastModifiedBy>
  <cp:revision>64</cp:revision>
  <dcterms:created xsi:type="dcterms:W3CDTF">2002-11-06T09:47:42Z</dcterms:created>
  <dcterms:modified xsi:type="dcterms:W3CDTF">2025-07-28T00:28:56Z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7C065F84A69C43CEA28DB019B5A42EC9_13</vt:lpwstr>
  </property>
  <property fmtid="{D5CDD505-2E9C-101B-9397-08002B2CF9AE}" pid="3" name="KSOProductBuildVer">
    <vt:lpwstr>2052-12.1.0.21911</vt:lpwstr>
  </property>
</Properties>
</file>