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5.svg" ContentType="image/svg+xml"/>
  <Override PartName="/ppt/media/image37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.svg" ContentType="image/svg+xml"/>
  <Override PartName="/ppt/media/image51.svg" ContentType="image/svg+xml"/>
  <Override PartName="/ppt/media/image54.svg" ContentType="image/svg+xml"/>
  <Override PartName="/ppt/media/image56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92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8.svg"/><Relationship Id="rId7" Type="http://schemas.openxmlformats.org/officeDocument/2006/relationships/image" Target="../media/image47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9.sv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2.svg"/><Relationship Id="rId6" Type="http://schemas.openxmlformats.org/officeDocument/2006/relationships/image" Target="../media/image4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6.svg"/><Relationship Id="rId6" Type="http://schemas.openxmlformats.org/officeDocument/2006/relationships/image" Target="../media/image5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2286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区域头部供应链平台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556000"/>
            <a:ext cx="1016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4064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投融资方案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4297">
            <a:off x="1016004" y="54546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57150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汇报人：项目组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0" y="5715000"/>
            <a:ext cx="482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2026年6月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业务流程：商品流与现金流闭环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我们设计了清晰、透明且闭环的业务流程，确保资金流、商品流和信息流的无缝对接与全程可控，实现从采购下单到销售回款的全链路数字化管理，保障每一笔交易的安全与高效。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2279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 t="6829" b="6829"/>
          <a:stretch>
            <a:fillRect/>
          </a:stretch>
        </p:blipFill>
        <p:spPr>
          <a:xfrm>
            <a:off x="762000" y="2667000"/>
            <a:ext cx="4318000" cy="279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762000" y="5651500"/>
            <a:ext cx="4318000" cy="8255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762000" y="5651500"/>
            <a:ext cx="50800" cy="825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939800" y="5740400"/>
            <a:ext cx="40132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依托智能收银系统，实现销售数据实时上云、资金自动归集，让每一笔消费都成为闭环流程中的关键节点，夯实数字化管理基础。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5388540">
            <a:off x="3683000" y="4565661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5842000" y="2667000"/>
            <a:ext cx="5588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5842000" y="2667000"/>
            <a:ext cx="508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5200" y="28194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77000" y="2794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商品流：从智能下单到精准配送的全链路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8425">
            <a:off x="6045208" y="3295650"/>
            <a:ext cx="5181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6045200" y="3429000"/>
            <a:ext cx="5257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超市通过智能系统发起订单，资金方实时对接完成货款支付；供应链方确认收款后，即刻调度仓储物流，将商品精准配送至门店，实现“下单即付款，付款即发货”的高效流转。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842000" y="4762500"/>
            <a:ext cx="55880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5842000" y="4762500"/>
            <a:ext cx="508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00" y="49149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477000" y="4889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现金流：从销售归集到毛利分配的自动化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8425">
            <a:off x="6045208" y="5391150"/>
            <a:ext cx="51816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6045200" y="5524500"/>
            <a:ext cx="5257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智能收银系统实时同步销售数据，每日资金自动归集至资金方账户；系统自动核算毛利并全额返还超市，本金留存用于下一轮采购，构建安全、透明、可持续的资金循环体系。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收益分析：稳健且可观的回报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t="9526" b="9526"/>
          <a:stretch>
            <a:fillRect/>
          </a:stretch>
        </p:blipFill>
        <p:spPr>
          <a:xfrm>
            <a:off x="762000" y="1524000"/>
            <a:ext cx="4572000" cy="279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4699000"/>
            <a:ext cx="2222500" cy="13970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48514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20800" y="4826000"/>
            <a:ext cx="152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销售分成模式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22766">
            <a:off x="914421" y="5327650"/>
            <a:ext cx="19177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914400" y="5461000"/>
            <a:ext cx="19177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资金方按超市方实际销售额的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0.5% - 1%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提取收益，合作模式清晰透明。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111500" y="4699000"/>
            <a:ext cx="2222500" cy="13970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3900" y="48514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670300" y="4826000"/>
            <a:ext cx="152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收益业绩强关联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22766">
            <a:off x="3263921" y="5327650"/>
            <a:ext cx="19177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3263900" y="5461000"/>
            <a:ext cx="19177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收益直接挂钩经营业绩，形成利益共同体，有效激励平台全力提升超市销售规模。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5390450">
            <a:off x="3429000" y="3803659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5969000" y="1524000"/>
            <a:ext cx="1854200" cy="177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096000" y="1714500"/>
            <a:ext cx="16002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单店月销售假设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27283">
            <a:off x="6096025" y="2152650"/>
            <a:ext cx="160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6096000" y="2413000"/>
            <a:ext cx="160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万元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026400" y="1524000"/>
            <a:ext cx="1854200" cy="177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153400" y="1714500"/>
            <a:ext cx="16002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单店月收益金额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27283">
            <a:off x="8153425" y="2152650"/>
            <a:ext cx="160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8153400" y="2413000"/>
            <a:ext cx="160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1.0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万元/月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9829800" y="1524000"/>
            <a:ext cx="1854200" cy="177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956800" y="1714500"/>
            <a:ext cx="16002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单店年收益金额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 rot="-27283">
            <a:off x="9956825" y="2152650"/>
            <a:ext cx="160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AutoShape 26"/>
          <p:cNvSpPr/>
          <p:nvPr/>
        </p:nvSpPr>
        <p:spPr>
          <a:xfrm>
            <a:off x="9956800" y="2413000"/>
            <a:ext cx="160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12.0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万元/年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5969000" y="3810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多情景收益分析（单位：元）</a:t>
            </a:r>
            <a:endParaRPr lang="en-US" sz="1100"/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5969000" y="4445000"/>
          <a:ext cx="5715000" cy="18415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1968500"/>
                <a:gridCol w="1968500"/>
              </a:tblGrid>
              <a:tr h="50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1F2937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单店月销售额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1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1F2937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0.5% 分成 (年收益)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1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1F2937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1.0% 分成 (年收益)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16">
                        <a:alpha val="15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80 万元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48,000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96,000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120 万元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72,000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144,000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150 万元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90,000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4B556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180,000 元</a:t>
                      </a:r>
                      <a:endParaRPr lang="en-US" sz="1100"/>
                    </a:p>
                  </a:txBody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资金安全保障：多层次安全体系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我们构建了一个多层次、全方位的资金安全保障体系，通过闭环管理、法律约束、风险兜底与前置尽调四大维度，确保资金方的本金和收益万无一失，筑牢资金安全防线。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2152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762000" y="2540000"/>
            <a:ext cx="52705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540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27305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87500" y="2692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第一层：闭环现金流掌控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291">
            <a:off x="1079509" y="3232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79500" y="3365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资金从资金方直达供应链方，全程不落地；销售额通过收银系统实时归集至资金方账户，本金始终在安全体系内闭环流转，杜绝资金挪用风险。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86500" y="2540000"/>
            <a:ext cx="52705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286500" y="2540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00" y="27305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112000" y="2692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第二层：法律效力的违约条款约束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9291">
            <a:off x="6604009" y="3232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604000" y="3365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协议约定营业资金未按时全额归集即构成严重违约；资金方有权据此获得该超市的完整所有权，以法律手段为资金安全提供刚性保障。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4699000"/>
            <a:ext cx="52705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4699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500" y="4889500"/>
            <a:ext cx="355600" cy="3556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587500" y="485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第三层：亏损停业的风险兜底机制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9291">
            <a:off x="1079509" y="5391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1079500" y="552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剩余商品由供应链公司按7-8折回收处理；若仍有差额，通过超市资产折算及法人现金补充补足，全方位化解亏损与停业带来的资金损失。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86500" y="4699000"/>
            <a:ext cx="52705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286500" y="4699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4000" y="4889500"/>
            <a:ext cx="355600" cy="355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112000" y="485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第四层：严格的前期尽职调查筛选</a:t>
            </a:r>
            <a:endParaRPr lang="en-US" sz="1100"/>
          </a:p>
        </p:txBody>
      </p:sp>
      <p:cxnSp>
        <p:nvCxnSpPr>
          <p:cNvPr id="27" name="Connector 27"/>
          <p:cNvCxnSpPr/>
          <p:nvPr/>
        </p:nvCxnSpPr>
        <p:spPr>
          <a:xfrm rot="-9291">
            <a:off x="6604009" y="5391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AutoShape 28"/>
          <p:cNvSpPr/>
          <p:nvPr/>
        </p:nvSpPr>
        <p:spPr>
          <a:xfrm>
            <a:off x="6604000" y="552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前置排查合作超市的历史债务、租金缴纳、劳资纠纷等潜在风险点，从源头筛选优质、无隐患的合作标的，将风险扼杀在合作之前。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资金安全保障：核心保障机制图解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t="17357" b="17357"/>
          <a:stretch>
            <a:fillRect/>
          </a:stretch>
        </p:blipFill>
        <p:spPr>
          <a:xfrm>
            <a:off x="762000" y="1651000"/>
            <a:ext cx="3810000" cy="330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5207000"/>
            <a:ext cx="381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依托大型现代化物流仓储中心的强大供应链实力，为商品流转、资产处置与资金闭环提供坚实的底层支撑，确保全链路资产可视、可控。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5390708">
            <a:off x="2730500" y="3994159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1D5DB">
                <a:alpha val="8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5334000" y="1651000"/>
            <a:ext cx="6096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334000" y="1651000"/>
            <a:ext cx="76200" cy="1460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500" y="1841500"/>
            <a:ext cx="355600" cy="355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159500" y="18034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闭环现金流掌控机制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7902">
            <a:off x="5651507" y="2305050"/>
            <a:ext cx="5524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5651500" y="2438400"/>
            <a:ext cx="558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采购资金由资金方直连供应链不落地，销售回款通过收银系统实时归集至资金方，实现“信息流、商品流、资金流”三流分离且全程闭环监管。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334000" y="3365500"/>
            <a:ext cx="6096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5334000" y="3365500"/>
            <a:ext cx="76200" cy="1460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1500" y="35560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159500" y="35179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刚性违约处置机制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7902">
            <a:off x="5651507" y="4019550"/>
            <a:ext cx="5524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5651500" y="4152900"/>
            <a:ext cx="558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若营业资金未按时全额归集即触发违约条款，资金方将依法获得超市完整所有权，通过法律确权与资产管控，从根源上规避资金挪用风险。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5334000" y="5080000"/>
            <a:ext cx="6096000" cy="1460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5334000" y="5080000"/>
            <a:ext cx="76200" cy="1460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1500" y="52705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159500" y="52324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阶梯式亏损处置机制</a:t>
            </a:r>
            <a:endParaRPr lang="en-US" sz="1100"/>
          </a:p>
        </p:txBody>
      </p:sp>
      <p:cxnSp>
        <p:nvCxnSpPr>
          <p:cNvPr id="22" name="Connector 22"/>
          <p:cNvCxnSpPr/>
          <p:nvPr/>
        </p:nvCxnSpPr>
        <p:spPr>
          <a:xfrm rot="-7902">
            <a:off x="5651507" y="5734050"/>
            <a:ext cx="5524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/>
        </p:nvSpPr>
        <p:spPr>
          <a:xfrm>
            <a:off x="5651500" y="5842000"/>
            <a:ext cx="558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优先通过供应链渠道将剩余商品7-8折折价退回或促销变现；若仍有缺口，启动资产折算与法人现金补充程序，最大程度覆盖资金亏损。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构建多方共赢的区域供应链生态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5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本项目通过创新的商业模式，成功将资金方、超市方、供应链方的利益深度绑定，打通各方核心诉求，搭建起资源共享、价值共生的可持续区域供应链价值生态体系。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413000"/>
            <a:ext cx="10668000" cy="12700"/>
          </a:xfrm>
          <a:prstGeom prst="roundRect">
            <a:avLst>
              <a:gd name="adj" fmla="val 0"/>
            </a:avLst>
          </a:prstGeom>
          <a:solidFill>
            <a:srgbClr val="F97316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2794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794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31115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98600" y="30861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赋能资金方 · 价值稳固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4946">
            <a:off x="1016014" y="3803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952500" y="406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稳健收益与风险可控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获取与实体经济深度绑定的可持续销售分成，依托多重保障机制将投资风险降至最低，实现资产安全增值。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952500" y="5334000"/>
            <a:ext cx="304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共享平台资本增值红利，依托成熟的商业闭环，让每一笔投入都能转化为长期、稳定的价值回报。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381500" y="2794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381500" y="2794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00" y="31115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118100" y="30861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助力超市方 · 降本增效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4946">
            <a:off x="4635514" y="3803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4572000" y="406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零压经营与竞争力跃升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彻底摆脱采购资金困扰，盘活沉淀资产；凭借差异化货盘与价格优势，结合专业运营赋能，快速拉开同业差距。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4572000" y="5334000"/>
            <a:ext cx="304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搭乘平台发展快车，从单纯的商品售卖转向系统化、可持续的门店发展，实现长期经营价值的飞跃。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001000" y="2794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001000" y="2794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5000" y="3111500"/>
            <a:ext cx="355600" cy="355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8737600" y="3086100"/>
            <a:ext cx="2413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成就供应链 · 行业领跑</a:t>
            </a:r>
            <a:endParaRPr lang="en-US" sz="1100"/>
          </a:p>
        </p:txBody>
      </p:sp>
      <p:cxnSp>
        <p:nvCxnSpPr>
          <p:cNvPr id="23" name="Connector 23"/>
          <p:cNvCxnSpPr/>
          <p:nvPr/>
        </p:nvCxnSpPr>
        <p:spPr>
          <a:xfrm rot="-14946">
            <a:off x="8255014" y="38036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AutoShape 24"/>
          <p:cNvSpPr/>
          <p:nvPr/>
        </p:nvSpPr>
        <p:spPr>
          <a:xfrm>
            <a:off x="8191500" y="406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规模扩张与多元增值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快速整合区域内海量超市资源，形成集中采购与统一配送的规模效应，实现业务量与服务收益的双重增长。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91500" y="5334000"/>
            <a:ext cx="304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牢牢占据区域供应链核心枢纽地位，构建行业竞争壁垒，成为连接上下游、不可或缺的关键生态主体。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未来展望：从区域龙头到区域网络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5080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以数字化网络为核心，串联社区零售终端，构建高效、智能的新零售基础设施，实现从单点突破到全域覆盖的战略升级。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4318000" cy="3048000"/>
          </a:xfrm>
          <a:prstGeom prst="roundRect">
            <a:avLst>
              <a:gd name="adj" fmla="val 0"/>
            </a:avLst>
          </a:prstGeom>
          <a:blipFill>
            <a:blip r:embed="rId1"/>
            <a:stretch>
              <a:fillRect t="-9166" b="-9166"/>
            </a:stretch>
          </a:blip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5588000" y="1651000"/>
            <a:ext cx="5842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588000" y="1651000"/>
            <a:ext cx="76200" cy="1206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2000" y="1803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286500" y="18034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短期目标 (1-2年)：夯实区域壁垒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842000" y="2222500"/>
            <a:ext cx="533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整合核心区域内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50-100家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“黄金店型”超市，形成区域绝对优势；同时完成商业模式的验证与优化，确保单店与区域整体的稳定盈利闭环。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588000" y="3111500"/>
            <a:ext cx="5842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5588000" y="3111500"/>
            <a:ext cx="76200" cy="1206500"/>
          </a:xfrm>
          <a:prstGeom prst="roundRect">
            <a:avLst>
              <a:gd name="adj" fmla="val 0"/>
            </a:avLst>
          </a:prstGeom>
          <a:solidFill>
            <a:srgbClr val="F97316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000" y="32639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286500" y="32639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中期目标 (3-5年)：跨区域规模化复制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842000" y="3683000"/>
            <a:ext cx="533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深耕本地形成高密度社区网络，抵御行业巨头竞争；将成熟模式复制至周边省份，打造跨区域的头部供应链平台，实现规模化增长。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588000" y="4572000"/>
            <a:ext cx="5842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588000" y="4572000"/>
            <a:ext cx="76200" cy="1206500"/>
          </a:xfrm>
          <a:prstGeom prst="roundRect">
            <a:avLst>
              <a:gd name="adj" fmla="val 0"/>
            </a:avLst>
          </a:prstGeom>
          <a:solidFill>
            <a:srgbClr val="F97316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2000" y="4724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286500" y="4724400"/>
            <a:ext cx="495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长期愿景：构建区域新零售基础设施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842000" y="5143500"/>
            <a:ext cx="5334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覆盖区域数万家社区超市，依托真实交易数据，拓展供应链金融、C端会员服务与数据增值业务，成为行业的核心基础设施服务商。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157" r="-515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667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588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0" y="4699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3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 &amp; A</a:t>
            </a:r>
            <a:r>
              <a:rPr lang="en-US" sz="18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|   欢迎各位提问交流，共同探讨未来发展方向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0" y="5969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期待与您的每一次思想碰撞，共创更多可能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 CONTENTS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762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782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76200" cy="1968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968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70107">
            <a:off x="1301750" y="2755928"/>
            <a:ext cx="146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2222500" y="1968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项目概述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3048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聚焦项目愿景与创新商业模式，确立清晰的战略发展方向，为后续布局奠定核心基调。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394200" y="1778000"/>
            <a:ext cx="33782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394200" y="1778000"/>
            <a:ext cx="76200" cy="1968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48200" y="1968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5370107">
            <a:off x="4933950" y="2755928"/>
            <a:ext cx="146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5854700" y="1968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痛点与方案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648200" y="3048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深度剖析中小超市经营困境，针对性提出破局之道，直击市场核心需求与行业痛点。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026400" y="1778000"/>
            <a:ext cx="33782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026400" y="1778000"/>
            <a:ext cx="76200" cy="1968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280400" y="1968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5370107">
            <a:off x="8566150" y="2755928"/>
            <a:ext cx="146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9486900" y="1968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核心竞争力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280400" y="3048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打造标准化黄金店型，实施精细化区域深耕战略，构建难以复制的市场竞争壁垒。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62000" y="4318000"/>
            <a:ext cx="53086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762000" y="4318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1016000" y="45085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 rot="5368748">
            <a:off x="1460500" y="5200679"/>
            <a:ext cx="139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AutoShape 26"/>
          <p:cNvSpPr/>
          <p:nvPr/>
        </p:nvSpPr>
        <p:spPr>
          <a:xfrm>
            <a:off x="2413000" y="4508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业务流程与收益分析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2413000" y="5207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构建全链路闭环业务流程，通过严谨的数据分析与测算，呈现稳健可持续的投资回报模型，保障合作价值。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223000" y="4318000"/>
            <a:ext cx="5308600" cy="1841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223000" y="4318000"/>
            <a:ext cx="76200" cy="1841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77000" y="4508500"/>
            <a:ext cx="88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cxnSp>
        <p:nvCxnSpPr>
          <p:cNvPr id="31" name="Connector 31"/>
          <p:cNvCxnSpPr/>
          <p:nvPr/>
        </p:nvCxnSpPr>
        <p:spPr>
          <a:xfrm rot="5368748">
            <a:off x="6921500" y="5200679"/>
            <a:ext cx="139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AutoShape 32"/>
          <p:cNvSpPr/>
          <p:nvPr/>
        </p:nvSpPr>
        <p:spPr>
          <a:xfrm>
            <a:off x="7874000" y="4508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资金安全保障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7874000" y="5207000"/>
            <a:ext cx="342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建立多层次、全方位的资金监管与风控体系，从源头规避风险，为合作伙伴提供坚实可靠的资金安全屏障。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项目概述：愿景与核心目标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t="657" b="657"/>
          <a:stretch>
            <a:fillRect/>
          </a:stretch>
        </p:blipFill>
        <p:spPr>
          <a:xfrm>
            <a:off x="762000" y="1524000"/>
            <a:ext cx="4826000" cy="3175000"/>
          </a:xfrm>
          <a:prstGeom prst="rect">
            <a:avLst/>
          </a:prstGeom>
          <a:noFill/>
          <a:ln w="12700" cap="flat" cmpd="sng">
            <a:solidFill>
              <a:srgbClr val="000000">
                <a:alpha val="5000"/>
              </a:srgbClr>
            </a:solidFill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5080000"/>
            <a:ext cx="4826000" cy="11430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5080000"/>
            <a:ext cx="50800" cy="1143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5207000"/>
            <a:ext cx="444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聚焦社区零售终端，以数字化、标准化、集约化的运营模式，重塑传统超市的消费场景与商业价值，让每一家合作门店都成为区域生态的重要节点。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5390708">
            <a:off x="3746500" y="3867159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1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6350000" y="1524000"/>
            <a:ext cx="5080000" cy="1587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500" y="16764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16510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项目愿景：做零售赋能的核心引擎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291">
            <a:off x="6540509" y="2152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540500" y="22860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致力于成为中国领先的区域零售赋能平台，通过创新供应链金融模式，整合激活万家社区中小超市，不仅做商品的搬运工，更做门店数字化转型与盈利提升的核心驱动力。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350000" y="3365500"/>
            <a:ext cx="5080000" cy="1206500"/>
          </a:xfrm>
          <a:prstGeom prst="roundRect">
            <a:avLst>
              <a:gd name="adj" fmla="val 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0500" y="3517900"/>
            <a:ext cx="279400" cy="279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85000" y="3492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C2410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核心定位：全渠道供应链整合者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540500" y="3937000"/>
            <a:ext cx="4699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整合市场现有超市资源，提供统一商品配送服务，通过线上线下全渠道运营深度赋能，构建区域头部供应链平台，实现多方共赢。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350000" y="4826000"/>
            <a:ext cx="50800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49784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985000" y="49530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战略目标：打造区域绝对领导者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9291">
            <a:off x="6540509" y="5391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6540500" y="5524500"/>
            <a:ext cx="469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构建集采购、配送、技术、运营于一体的全栈服务体系，依托资源整合与精细化运营，成为服务中小超市的首选平台与区域市场标杆。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项目概述：创新的三方合作模式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我们构建了由资金方、超市方、供应链方组成的“铁三角”合作关系，三方各司其职、优势互补，通过利益共享与风险共担机制，打造可持续的实体零售商业新生态。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22161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762000" y="2540000"/>
            <a:ext cx="3429000" cy="304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540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2500" y="2794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60500" y="2768600"/>
            <a:ext cx="26035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资金方 (Capital Provider)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4323">
            <a:off x="952513" y="34226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952500" y="3619500"/>
            <a:ext cx="3048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核心职责：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提供全额采购资金，掌控项目整体现金流，保障货品持续供应。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收益模式：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按超市实际销售额的</a:t>
            </a: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0.5% - 1%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进行长期稳定分成。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资金安全受多重机制保障，收益直接挂钩实体零售真实业绩。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81500" y="2540000"/>
            <a:ext cx="3429000" cy="304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381500" y="2540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794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080000" y="2768600"/>
            <a:ext cx="26035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超市方 (Retail Partner)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14323">
            <a:off x="4572013" y="34226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4572000" y="3619500"/>
            <a:ext cx="3048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核心职责：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提供合规经营场地，负责门店装修、设备配置及员工团队管理。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</a:t>
            </a: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零资金投入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的轻资产运营，聚焦终端销售与服务体验提升。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准入条件：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需通过严格尽职调查，确保主体资质合规且无历史债务纠纷。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001000" y="2540000"/>
            <a:ext cx="3429000" cy="3048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001000" y="2540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1500" y="2794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699500" y="2768600"/>
            <a:ext cx="26035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供应链方 (Supply Chain)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14323">
            <a:off x="8191513" y="3422650"/>
            <a:ext cx="304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8191500" y="3619500"/>
            <a:ext cx="3048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核心职责：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整合优质商品资源，提供全域仓储物流服务与门店全方位运营赋能。</a:t>
            </a:r>
            <a:endParaRPr lang="en-US" sz="1100"/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风险兜底：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负责处理经营不善门店的剩余商品，有效降低资金方的资产损失风险。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0"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核心能力：</a:t>
            </a:r>
            <a:r>
              <a:rPr lang="en-US" sz="13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以供应链效率优化整体成本，提升项目抗风险与盈利稳定性。</a:t>
            </a:r>
            <a:endParaRPr lang="en-US" sz="1300" b="0" i="0" u="none" strike="noStrike">
              <a:solidFill>
                <a:srgbClr val="37415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762000" y="5842000"/>
            <a:ext cx="10668000" cy="635000"/>
          </a:xfrm>
          <a:prstGeom prst="roundRect">
            <a:avLst>
              <a:gd name="adj" fmla="val 0"/>
            </a:avLst>
          </a:prstGeom>
          <a:solidFill>
            <a:srgbClr val="F9731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52500" y="5905500"/>
            <a:ext cx="1028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三方协作的核心逻辑：通过明确分工实现</a:t>
            </a: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专业人做专业事</a:t>
            </a:r>
            <a:r>
              <a:rPr lang="en-US" sz="1400" b="0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，以利益绑定机制确保目标一致，最终构建“资金+场景+运营”的高效商业闭环。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项目概述：战略聚焦“黄金店型”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1282" r="1282"/>
          <a:stretch>
            <a:fillRect/>
          </a:stretch>
        </p:blipFill>
        <p:spPr>
          <a:xfrm>
            <a:off x="762000" y="1651000"/>
            <a:ext cx="4826000" cy="330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5334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标准化的社区超市实景，通过合理的空间规划与品类布局，实现商品丰富度与运营效率的完美平衡，是我们核心战略的载体。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5390450">
            <a:off x="3810000" y="3930659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6477000" y="1651000"/>
            <a:ext cx="495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我们精准锚定</a:t>
            </a:r>
            <a:r>
              <a:rPr lang="en-US" sz="1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500-1000平方米</a:t>
            </a:r>
            <a:r>
              <a:rPr lang="en-US" sz="16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的社区超市作为核心合作对象，将其定义为商业价值最高的“黄金店型”，以此构建稳健的业务基石。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477000" y="3048000"/>
            <a:ext cx="4953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477000" y="3048000"/>
            <a:ext cx="76200" cy="1079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1000" y="3175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239000" y="3111500"/>
            <a:ext cx="40005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抗风险能力强，构建护城河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规避&lt;300㎡小微店型的竞争劣势，通过适度规模形成壁垒，不易受零散摊贩和小型便利店的冲击，经营更具稳定性。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477000" y="4254500"/>
            <a:ext cx="4953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6477000" y="4254500"/>
            <a:ext cx="76200" cy="1079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1000" y="43815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239000" y="4318000"/>
            <a:ext cx="40005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坪效与成本最优，严控ROI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避免&gt;1500㎡大店的租金、人力高企问题，以可控成本实现客流与收益的正向匹配，确保每一分投入都能转化为实际商业价值。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477000" y="5461000"/>
            <a:ext cx="4953000" cy="952500"/>
          </a:xfrm>
          <a:prstGeom prst="roundRect">
            <a:avLst>
              <a:gd name="adj" fmla="val 0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5461000"/>
            <a:ext cx="76200" cy="952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1000" y="5613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239000" y="5524500"/>
            <a:ext cx="4000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黄金区间：一站式需求与灵活运营的完美统一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兼顾商品丰富度与运营灵活性，既能满足社区居民日常一站式购物，又能根据需求快速调整策略，实现最佳投入产出比。</a:t>
            </a:r>
            <a:endParaRPr lang="en-US" sz="13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市场痛点：中小超市的生存困境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中小超市普遍面临三大核心痛点，这些是单个店主“知道但无法解决”的结构性难题，直接制约了门店的生存与发展。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13048" r="13048"/>
          <a:stretch>
            <a:fillRect/>
          </a:stretch>
        </p:blipFill>
        <p:spPr>
          <a:xfrm>
            <a:off x="762000" y="2286000"/>
            <a:ext cx="4572000" cy="41275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5842000" y="2286000"/>
            <a:ext cx="4826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842000" y="2286000"/>
            <a:ext cx="50800" cy="1270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5200" y="2413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477000" y="2400300"/>
            <a:ext cx="4064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痛点一：成本与规模的矛盾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993">
            <a:off x="6045209" y="2851150"/>
            <a:ext cx="43688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6045200" y="29464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单店缺乏资金与体量，无法实现规模化采购和现金结算，导致进货成本比大型连锁高出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15%-25%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，利润空间被严重挤压。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842000" y="3810000"/>
            <a:ext cx="4826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842000" y="3810000"/>
            <a:ext cx="50800" cy="1270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00" y="3937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477000" y="3924300"/>
            <a:ext cx="4064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痛点二：管理与成本的矛盾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9993">
            <a:off x="6045209" y="4375150"/>
            <a:ext cx="43688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045200" y="44704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无力承担专业的人事、财务及数据团队成本，多数仍停留在家庭作坊式管理，缺乏数据驱动决策的能力，运营效率低下。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842000" y="5270500"/>
            <a:ext cx="48260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5842000" y="5270500"/>
            <a:ext cx="50800" cy="1206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5200" y="5397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477000" y="5384800"/>
            <a:ext cx="4064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痛点三：盈利与定位的矛盾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-9993">
            <a:off x="6045209" y="5772150"/>
            <a:ext cx="43688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AutoShape 22"/>
          <p:cNvSpPr/>
          <p:nvPr/>
        </p:nvSpPr>
        <p:spPr>
          <a:xfrm>
            <a:off x="6045200" y="5842000"/>
            <a:ext cx="4445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缺乏市场分析能力，仅凭经验进货导致同质化竞争严重，难以构建差异化的品类组合和清晰的门店定位，盈利路径模糊。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解决方案：精准破局，快速启动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4092">
            <a:off x="762004" y="1263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l="9044" r="9044"/>
          <a:stretch>
            <a:fillRect/>
          </a:stretch>
        </p:blipFill>
        <p:spPr>
          <a:xfrm>
            <a:off x="762000" y="1778000"/>
            <a:ext cx="4826000" cy="330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5270500"/>
            <a:ext cx="482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河北天奕集团深耕零售市场多年，拥有覆盖区域的成熟采购网络与强大的区域影响力。双方的深度战略合作，为项目提供了坚实的商品资源与供应链保障，是实现商品差异化竞争力的核心基石。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5390450">
            <a:off x="3556000" y="4057659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8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6096000" y="1778000"/>
            <a:ext cx="4953000" cy="2159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096000" y="1778000"/>
            <a:ext cx="76200" cy="2159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000" y="196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794500" y="1930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强强联合，构建全域商品采购能力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822">
            <a:off x="6350009" y="2406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350000" y="2540000"/>
            <a:ext cx="4445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携手知名零售集团河北天奕达成深度战略合作，共享其成熟的区域采购网络与自有品牌开发能力。为合作超市打造融合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全国性品牌、区域特色及高性价比自有品牌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的差异化货盘，从源头提升商品核心竞争力。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096000" y="4191000"/>
            <a:ext cx="49530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096000" y="4191000"/>
            <a:ext cx="76200" cy="2032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0" y="4381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794500" y="4343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创新资金模式，实现超市零成本接入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9822">
            <a:off x="6350009" y="4819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6350000" y="4953000"/>
            <a:ext cx="4445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引入外部资金方直接支付全部货款，合作超市无需投入采购资金，更可逐步收回原有积压货款。此举彻底盘活超市沉淀资产，解决资金压力，让超市以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零资金成本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获得更强的商品与价格优势，加速市场拓展步伐。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核心竞争力：从“知道”到“做到”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我们的核心价值在于，帮助中小超市解决他们自己知道但无法解决的问题，打通认知与执行的壁垒，将经营策略从“认知层面”落地到“实操层面”，实现门店经营维度的全面升级。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2279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97316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AutoShape 5"/>
          <p:cNvSpPr/>
          <p:nvPr/>
        </p:nvSpPr>
        <p:spPr>
          <a:xfrm>
            <a:off x="762000" y="2667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2667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984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49400" y="29464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降低进货成本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4946">
            <a:off x="1016014" y="36131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3810000"/>
            <a:ext cx="2921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通过全现金采购、规模化集采与自有品牌开发，整合供应链资源，从源头把控商品成本，压缩中间环节损耗。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5207000"/>
            <a:ext cx="2921000" cy="508000"/>
          </a:xfrm>
          <a:prstGeom prst="roundRect">
            <a:avLst>
              <a:gd name="adj" fmla="val 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143000" y="5270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采购成本降低</a:t>
            </a:r>
            <a:r>
              <a:rPr lang="en-US" sz="1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15%-25%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，提升利润空间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81500" y="2667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4381500" y="2667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00" y="2984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5168900" y="29464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实现规范化管理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4946">
            <a:off x="4635514" y="36131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4635500" y="3810000"/>
            <a:ext cx="2921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提供人事、财务、稽核、数据、新媒体、仓电一体化及云仓配送的全套管理架构，输出标准化运营流程。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635500" y="5207000"/>
            <a:ext cx="2921000" cy="508000"/>
          </a:xfrm>
          <a:prstGeom prst="roundRect">
            <a:avLst>
              <a:gd name="adj" fmla="val 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762500" y="5270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无需高昂成本，即可享受</a:t>
            </a: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平台级专业运营支持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001000" y="2667000"/>
            <a:ext cx="3429000" cy="3175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001000" y="2667000"/>
            <a:ext cx="3429000" cy="508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5000" y="2984500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8788400" y="2946400"/>
            <a:ext cx="241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确保差异化盈利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 rot="-14946">
            <a:off x="8255014" y="3613150"/>
            <a:ext cx="292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" name="AutoShape 26"/>
          <p:cNvSpPr/>
          <p:nvPr/>
        </p:nvSpPr>
        <p:spPr>
          <a:xfrm>
            <a:off x="8255000" y="3810000"/>
            <a:ext cx="2921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基于精准数据分析，明确门店市场定位，搭配极具针对性的商品品类组合，打造独有的市场竞争优势。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8255000" y="5207000"/>
            <a:ext cx="2921000" cy="508000"/>
          </a:xfrm>
          <a:prstGeom prst="roundRect">
            <a:avLst>
              <a:gd name="adj" fmla="val 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8382000" y="5270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摆脱同质化竞争，构建</a:t>
            </a: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可持续的盈利护城河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核心竞争力：区域深耕，抵御巨头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t="23063" b="23063"/>
          <a:stretch>
            <a:fillRect/>
          </a:stretch>
        </p:blipFill>
        <p:spPr>
          <a:xfrm>
            <a:off x="762000" y="1397000"/>
            <a:ext cx="4572000" cy="3302000"/>
          </a:xfrm>
          <a:prstGeom prst="rect">
            <a:avLst/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762000" y="4953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依托密集的社区网络布局，将本地化优势转化为坚实的区域壁垒。以“毛细血管”般的渗透力覆盖核心生活圈，构建起抵御外来零售巨头的天然护城河，实现区域内的绝对领先。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5390450">
            <a:off x="3429000" y="3676659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AutoShape 6"/>
          <p:cNvSpPr/>
          <p:nvPr/>
        </p:nvSpPr>
        <p:spPr>
          <a:xfrm>
            <a:off x="5969000" y="1397000"/>
            <a:ext cx="4953000" cy="22225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969000" y="1397000"/>
            <a:ext cx="76200" cy="22225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223000" y="15240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本地化采购，编织高密度社区网络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822">
            <a:off x="6223009" y="2025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6223000" y="2159000"/>
            <a:ext cx="4445000" cy="1333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紧抓生鲜品类极强的本地化特质，在核心区域人流密集的社区进行高密度、网格化布点。以“区域门店数量第一”为战略锚点，形成压倒性的品牌认知与采购规模优势，从供应链源头阻断外来竞争的渗透路径，建立难以撼动的区域话语权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969000" y="3810000"/>
            <a:ext cx="4953000" cy="2159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969000" y="3810000"/>
            <a:ext cx="76200" cy="2159000"/>
          </a:xfrm>
          <a:prstGeom prst="roundRect">
            <a:avLst>
              <a:gd name="adj" fmla="val 0"/>
            </a:avLst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6223000" y="39370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锁定500-1000㎡黄金店型，优化成本结构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9822">
            <a:off x="6223009" y="4438650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6223000" y="4572000"/>
            <a:ext cx="20955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抗小威胁：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摒弃低效小店型，以标准化规模优势整合供应链与服务能力，从根本上规避夫妻店、零散商超带来的价格与品类冲击。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5361804">
            <a:off x="7874000" y="5137185"/>
            <a:ext cx="114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8636000" y="4572000"/>
            <a:ext cx="20955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控大风险：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拒绝盲目追求大店体量，精准匹配租金、人力投入与营收产出模型，杜绝成本失控，保障每一家门店的盈利稳定性与可持续性。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4778</Words>
  <Application>WPS 演示</Application>
  <PresentationFormat>自定义</PresentationFormat>
  <Paragraphs>301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Arial</vt:lpstr>
      <vt:lpstr>Noto Sans SC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HW</dc:creator>
  <cp:lastModifiedBy>Liz</cp:lastModifiedBy>
  <cp:revision>2</cp:revision>
  <dcterms:created xsi:type="dcterms:W3CDTF">2026-06-20T08:57:24Z</dcterms:created>
  <dcterms:modified xsi:type="dcterms:W3CDTF">2026-06-20T09:03:15Z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{"Label":"1","ContentProducer":"001191110102MACQD9K64010000","ProduceID":"7653397483046079426","ReservedCode1":"","ContentPropagator":"","PropagateID":"","ReservedCode2":""}</vt:lpwstr>
  </property>
  <property fmtid="{D5CDD505-2E9C-101B-9397-08002B2CF9AE}" pid="3" name="ICV">
    <vt:lpwstr>8025BED037874C35B282B5282BAD5551_12</vt:lpwstr>
  </property>
  <property fmtid="{D5CDD505-2E9C-101B-9397-08002B2CF9AE}" pid="4" name="KSOProductBuildVer">
    <vt:lpwstr>2052-12.1.0.26895</vt:lpwstr>
  </property>
</Properties>
</file>