
<file path=[Content_Types].xml><?xml version="1.0" encoding="utf-8"?>
<Types xmlns="http://schemas.openxmlformats.org/package/2006/content-types"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9" r:id="rId4"/>
    <p:sldId id="268" r:id="rId5"/>
    <p:sldId id="262" r:id="rId6"/>
    <p:sldId id="265" r:id="rId7"/>
    <p:sldId id="263" r:id="rId8"/>
    <p:sldId id="266" r:id="rId9"/>
    <p:sldId id="264" r:id="rId10"/>
    <p:sldId id="267" r:id="rId11"/>
    <p:sldId id="258" r:id="rId12"/>
    <p:sldId id="257" r:id="rId13"/>
    <p:sldId id="260" r:id="rId14"/>
    <p:sldId id="261" r:id="rId15"/>
    <p:sldId id="281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8" r:id="rId24"/>
    <p:sldId id="277" r:id="rId25"/>
    <p:sldId id="280" r:id="rId26"/>
    <p:sldId id="279" r:id="rId27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 showGuides="1">
      <p:cViewPr varScale="1">
        <p:scale>
          <a:sx n="116" d="100"/>
          <a:sy n="116" d="100"/>
        </p:scale>
        <p:origin x="336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0" Type="http://schemas.openxmlformats.org/officeDocument/2006/relationships/tableStyles" Target="tableStyles.xml"/><Relationship Id="rId3" Type="http://schemas.openxmlformats.org/officeDocument/2006/relationships/slide" Target="slides/slide1.xml"/><Relationship Id="rId29" Type="http://schemas.openxmlformats.org/officeDocument/2006/relationships/viewProps" Target="viewProps.xml"/><Relationship Id="rId28" Type="http://schemas.openxmlformats.org/officeDocument/2006/relationships/presProps" Target="presProps.xml"/><Relationship Id="rId27" Type="http://schemas.openxmlformats.org/officeDocument/2006/relationships/slide" Target="slides/slide25.xml"/><Relationship Id="rId26" Type="http://schemas.openxmlformats.org/officeDocument/2006/relationships/slide" Target="slides/slide24.xml"/><Relationship Id="rId25" Type="http://schemas.openxmlformats.org/officeDocument/2006/relationships/slide" Target="slides/slide23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476693"/>
            <a:ext cx="9144000" cy="2387600"/>
          </a:xfrm>
        </p:spPr>
        <p:txBody>
          <a:bodyPr/>
          <a:p>
            <a:r>
              <a:rPr lang="zh-CN" altLang="en-US" sz="6600"/>
              <a:t>场景决定需求</a:t>
            </a:r>
            <a:endParaRPr lang="zh-CN" altLang="en-US" sz="660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909320"/>
            <a:ext cx="10515600" cy="5267960"/>
          </a:xfrm>
        </p:spPr>
        <p:txBody>
          <a:bodyPr>
            <a:normAutofit fontScale="90000"/>
          </a:bodyPr>
          <a:p>
            <a:pPr>
              <a:lnSpc>
                <a:spcPct val="130000"/>
              </a:lnSpc>
            </a:pPr>
            <a:r>
              <a:rPr lang="zh-CN" altLang="en-US">
                <a:sym typeface="+mn-ea"/>
              </a:rPr>
              <a:t>大家可以观察一个现象：同样是 “买米” 这个需求。</a:t>
            </a:r>
            <a:endParaRPr lang="zh-CN" altLang="en-US"/>
          </a:p>
          <a:p>
            <a:pPr>
              <a:lnSpc>
                <a:spcPct val="130000"/>
              </a:lnSpc>
            </a:pPr>
            <a:r>
              <a:rPr lang="zh-CN" altLang="en-US">
                <a:sym typeface="+mn-ea"/>
              </a:rPr>
              <a:t>有人第一反应是楼下生鲜店，有人想到大型超市，有人直接打开线上买菜软件。</a:t>
            </a:r>
            <a:endParaRPr lang="zh-CN" altLang="en-US"/>
          </a:p>
          <a:p>
            <a:pPr>
              <a:lnSpc>
                <a:spcPct val="130000"/>
              </a:lnSpc>
            </a:pPr>
            <a:r>
              <a:rPr lang="zh-CN" altLang="en-US">
                <a:sym typeface="+mn-ea"/>
              </a:rPr>
              <a:t>需求没变，但是每个人所处的场景不一样：有的人急需、有的人周末囤货、有的人追求高品质。</a:t>
            </a:r>
            <a:endParaRPr lang="zh-CN" altLang="en-US"/>
          </a:p>
          <a:p>
            <a:pPr>
              <a:lnSpc>
                <a:spcPct val="130000"/>
              </a:lnSpc>
            </a:pPr>
            <a:r>
              <a:rPr lang="zh-CN" altLang="en-US">
                <a:sym typeface="+mn-ea"/>
              </a:rPr>
              <a:t>“怕上火” 是场景，所以想到王老吉；“困了累了” 是场景，所以想到红牛。</a:t>
            </a:r>
            <a:endParaRPr lang="zh-CN" altLang="en-US"/>
          </a:p>
          <a:p>
            <a:pPr>
              <a:lnSpc>
                <a:spcPct val="130000"/>
              </a:lnSpc>
            </a:pPr>
            <a:r>
              <a:rPr lang="zh-CN" altLang="en-US">
                <a:sym typeface="+mn-ea"/>
              </a:rPr>
              <a:t>不存在脱离场景孤立的需求；顾客所有选择，都是场景催生出来的结果。</a:t>
            </a:r>
            <a:endParaRPr lang="zh-CN" altLang="en-US"/>
          </a:p>
          <a:p>
            <a:pPr>
              <a:lnSpc>
                <a:spcPct val="130000"/>
              </a:lnSpc>
            </a:pPr>
            <a:endParaRPr lang="zh-CN" altLang="en-US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935990"/>
            <a:ext cx="10515600" cy="5241290"/>
          </a:xfrm>
        </p:spPr>
        <p:txBody>
          <a:bodyPr>
            <a:normAutofit lnSpcReduction="20000"/>
          </a:bodyPr>
          <a:p>
            <a:r>
              <a:rPr lang="zh-CN" altLang="en-US"/>
              <a:t>底层需求可以完全相同：买食物、买饮品、日常采购；</a:t>
            </a:r>
            <a:endParaRPr lang="zh-CN" altLang="en-US"/>
          </a:p>
          <a:p>
            <a:endParaRPr lang="zh-CN" altLang="en-US"/>
          </a:p>
          <a:p>
            <a:r>
              <a:rPr lang="zh-CN" altLang="en-US"/>
              <a:t>场景改变一切：</a:t>
            </a:r>
            <a:endParaRPr lang="zh-CN" altLang="en-US"/>
          </a:p>
          <a:p>
            <a:pPr>
              <a:lnSpc>
                <a:spcPct val="130000"/>
              </a:lnSpc>
            </a:pPr>
            <a:r>
              <a:rPr lang="zh-CN" altLang="en-US" sz="2000"/>
              <a:t>时间（急不急）、地点（在哪里、出行方式）、目的（自用 / 送礼）、预算、个人偏好，共同构成场景；</a:t>
            </a:r>
            <a:endParaRPr lang="zh-CN" altLang="en-US"/>
          </a:p>
          <a:p>
            <a:endParaRPr lang="zh-CN" altLang="en-US"/>
          </a:p>
          <a:p>
            <a:r>
              <a:rPr lang="zh-CN" altLang="en-US"/>
              <a:t>场景决定顾客大脑思考顺序：</a:t>
            </a:r>
            <a:endParaRPr lang="zh-CN" altLang="en-US"/>
          </a:p>
          <a:p>
            <a:pPr>
              <a:lnSpc>
                <a:spcPct val="130000"/>
              </a:lnSpc>
            </a:pPr>
            <a:r>
              <a:rPr lang="zh-CN" altLang="en-US" sz="2000"/>
              <a:t>需求→去哪里买（渠道选择）→店内哪个区域→用什么标准筛选（方便 / 便宜 / 口感 / 品牌）→最终选定产品；</a:t>
            </a:r>
            <a:endParaRPr lang="zh-CN" altLang="en-US" sz="2000"/>
          </a:p>
          <a:p>
            <a:endParaRPr lang="zh-CN" altLang="en-US"/>
          </a:p>
          <a:p>
            <a:r>
              <a:rPr lang="zh-CN" altLang="en-US"/>
              <a:t>固定习惯会缩短思考链路：</a:t>
            </a:r>
            <a:endParaRPr lang="zh-CN" altLang="en-US"/>
          </a:p>
          <a:p>
            <a:r>
              <a:rPr lang="zh-CN" altLang="en-US" sz="2000"/>
              <a:t>如果顾客有长期固定选择（常去的超市、固定品牌），会跳过对比环节，直接锁定目标。</a:t>
            </a:r>
            <a:endParaRPr lang="zh-CN" altLang="en-US"/>
          </a:p>
          <a:p>
            <a:endParaRPr lang="zh-CN" altLang="en-US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899160"/>
            <a:ext cx="10515600" cy="5469255"/>
          </a:xfrm>
        </p:spPr>
        <p:txBody>
          <a:bodyPr>
            <a:normAutofit fontScale="50000"/>
          </a:bodyPr>
          <a:p>
            <a:r>
              <a:rPr lang="zh-CN" altLang="en-US"/>
              <a:t>我们的顾客需求场景：</a:t>
            </a:r>
            <a:endParaRPr lang="zh-CN" altLang="en-US"/>
          </a:p>
          <a:p>
            <a:r>
              <a:rPr lang="zh-CN" altLang="en-US"/>
              <a:t>目标顾客群体与消费场景:不想做饭，不会买食材，不会做饭，自己做不如在超市吃更便宜，不想花时间在洗菜做菜收拾厨房，(对做饭是种享受的人自己做饭的也只是偶尔心情好)。</a:t>
            </a:r>
            <a:endParaRPr lang="zh-CN" altLang="en-US"/>
          </a:p>
          <a:p>
            <a:r>
              <a:rPr lang="zh-CN" altLang="en-US" u="sng">
                <a:solidFill>
                  <a:srgbClr val="FF0000"/>
                </a:solidFill>
              </a:rPr>
              <a:t>满足消费者这个心理：现在超市很干净，食材现场自己选，</a:t>
            </a:r>
            <a:r>
              <a:rPr lang="zh-CN" altLang="en-US" u="sng">
                <a:solidFill>
                  <a:srgbClr val="FF0000"/>
                </a:solidFill>
                <a:sym typeface="+mn-ea"/>
              </a:rPr>
              <a:t>卫生能看得到，味道</a:t>
            </a:r>
            <a:r>
              <a:rPr lang="zh-CN" altLang="en-US" u="sng">
                <a:solidFill>
                  <a:srgbClr val="FF0000"/>
                </a:solidFill>
              </a:rPr>
              <a:t>都不错，</a:t>
            </a:r>
            <a:r>
              <a:rPr lang="en-US" altLang="zh-CN" u="sng">
                <a:solidFill>
                  <a:srgbClr val="FF0000"/>
                </a:solidFill>
              </a:rPr>
              <a:t> </a:t>
            </a:r>
            <a:r>
              <a:rPr lang="zh-CN" altLang="en-US" u="sng">
                <a:solidFill>
                  <a:srgbClr val="FF0000"/>
                </a:solidFill>
              </a:rPr>
              <a:t>价格也比自己在家做省钱，也更省心</a:t>
            </a:r>
            <a:r>
              <a:rPr lang="zh-CN" altLang="en-US">
                <a:solidFill>
                  <a:srgbClr val="FF0000"/>
                </a:solidFill>
              </a:rPr>
              <a:t>。</a:t>
            </a:r>
            <a:endParaRPr lang="zh-CN" altLang="en-US">
              <a:solidFill>
                <a:srgbClr val="FF0000"/>
              </a:solidFill>
            </a:endParaRPr>
          </a:p>
          <a:p>
            <a:r>
              <a:rPr lang="zh-CN" altLang="en-US">
                <a:solidFill>
                  <a:srgbClr val="FF0000"/>
                </a:solidFill>
              </a:rPr>
              <a:t>我们做的是：一日三餐周边居民的生意，</a:t>
            </a:r>
            <a:endParaRPr lang="zh-CN" altLang="en-US">
              <a:solidFill>
                <a:srgbClr val="FF0000"/>
              </a:solidFill>
            </a:endParaRPr>
          </a:p>
          <a:p>
            <a:r>
              <a:rPr lang="zh-CN" altLang="en-US">
                <a:solidFill>
                  <a:srgbClr val="FF0000"/>
                </a:solidFill>
              </a:rPr>
              <a:t>解决的是：不想做饭、想在家做饭但份量不好搭配的买菜难、天天买菜不知道吃什么的问题。</a:t>
            </a:r>
            <a:endParaRPr lang="zh-CN" altLang="en-US">
              <a:solidFill>
                <a:srgbClr val="FF0000"/>
              </a:solidFill>
            </a:endParaRPr>
          </a:p>
          <a:p>
            <a:r>
              <a:rPr lang="zh-CN" altLang="en-US">
                <a:solidFill>
                  <a:srgbClr val="FF0000"/>
                </a:solidFill>
                <a:sym typeface="+mn-ea"/>
              </a:rPr>
              <a:t>抢的是：</a:t>
            </a:r>
            <a:r>
              <a:rPr lang="zh-CN" altLang="en-US">
                <a:solidFill>
                  <a:srgbClr val="FF0000"/>
                </a:solidFill>
                <a:sym typeface="+mn-ea"/>
              </a:rPr>
              <a:t>快餐店、</a:t>
            </a:r>
            <a:r>
              <a:rPr lang="zh-CN" altLang="en-US">
                <a:solidFill>
                  <a:srgbClr val="FF0000"/>
                </a:solidFill>
                <a:sym typeface="+mn-ea"/>
              </a:rPr>
              <a:t>熟食店，早餐店及</a:t>
            </a:r>
            <a:r>
              <a:rPr lang="zh-CN" altLang="en-US">
                <a:solidFill>
                  <a:srgbClr val="FF0000"/>
                </a:solidFill>
                <a:sym typeface="+mn-ea"/>
              </a:rPr>
              <a:t>面包店与水果店</a:t>
            </a:r>
            <a:r>
              <a:rPr lang="zh-CN" altLang="en-US">
                <a:solidFill>
                  <a:srgbClr val="FF0000"/>
                </a:solidFill>
                <a:sym typeface="+mn-ea"/>
              </a:rPr>
              <a:t>的生意。</a:t>
            </a:r>
            <a:endParaRPr lang="zh-CN" altLang="en-US">
              <a:solidFill>
                <a:srgbClr val="FF0000"/>
              </a:solidFill>
            </a:endParaRPr>
          </a:p>
          <a:p>
            <a:r>
              <a:rPr lang="zh-CN" altLang="en-US" b="1" u="sng"/>
              <a:t>初级农产品，切配菜，现场加工，预制菜。</a:t>
            </a:r>
            <a:endParaRPr lang="zh-CN" altLang="en-US" b="1" u="sng"/>
          </a:p>
          <a:p>
            <a:r>
              <a:rPr lang="en-US" altLang="zh-CN"/>
              <a:t>1</a:t>
            </a:r>
            <a:r>
              <a:rPr lang="zh-CN" altLang="en-US"/>
              <a:t>）初级农产品：未经任何加工的蔬菜、水果、水产</a:t>
            </a:r>
            <a:endParaRPr lang="zh-CN" altLang="en-US"/>
          </a:p>
          <a:p>
            <a:r>
              <a:rPr lang="en-US" altLang="zh-CN"/>
              <a:t>2</a:t>
            </a:r>
            <a:r>
              <a:rPr lang="zh-CN" altLang="en-US"/>
              <a:t>）切配菜：根据一个三口之家的人数，将每个不同的菜，按份量进行配好，顾客只需要购买回家直接烹煮即可。</a:t>
            </a:r>
            <a:endParaRPr lang="zh-CN" altLang="en-US"/>
          </a:p>
          <a:p>
            <a:r>
              <a:rPr lang="en-US" altLang="zh-CN"/>
              <a:t>3</a:t>
            </a:r>
            <a:r>
              <a:rPr lang="zh-CN" altLang="en-US"/>
              <a:t>）现场加工：将切配菜在现场支付费用后，由现场厨师直接加工，在现场吃或带回家吃均可。</a:t>
            </a:r>
            <a:endParaRPr lang="zh-CN" altLang="en-US"/>
          </a:p>
          <a:p>
            <a:r>
              <a:rPr lang="en-US" altLang="zh-CN"/>
              <a:t>4</a:t>
            </a:r>
            <a:r>
              <a:rPr lang="zh-CN" altLang="en-US"/>
              <a:t>）预制菜：提前加工好，顾客现场购买，现场吃或带回家吃，无需等待。</a:t>
            </a:r>
            <a:endParaRPr lang="zh-CN" altLang="en-US"/>
          </a:p>
          <a:p>
            <a:r>
              <a:rPr lang="zh-CN" altLang="en-US"/>
              <a:t>功能区:自助区，就餐区，健康检测区，</a:t>
            </a:r>
            <a:r>
              <a:rPr lang="zh-CN" altLang="en-US">
                <a:sym typeface="+mn-ea"/>
              </a:rPr>
              <a:t>顾客自己在现场加工:自助热</a:t>
            </a:r>
            <a:r>
              <a:rPr lang="zh-CN" altLang="en-US">
                <a:sym typeface="+mn-ea"/>
              </a:rPr>
              <a:t>蒸包子馒头，粥（早餐需求），自助或代加工</a:t>
            </a:r>
            <a:r>
              <a:rPr lang="zh-CN" altLang="en-US">
                <a:sym typeface="+mn-ea"/>
              </a:rPr>
              <a:t>炒菜，汤粉（中晚餐需求），自助与代加工预约养生汤与五谷磨粉（调理身体需求），自助与代加工现场榨果汁及简餐、咖啡（休闲商务需求）</a:t>
            </a:r>
            <a:endParaRPr lang="zh-CN" altLang="en-US"/>
          </a:p>
          <a:p>
            <a:r>
              <a:rPr lang="zh-CN" altLang="en-US"/>
              <a:t>线下社区私域：周末会员:子女教育，夫妻感情，中医问诊，创业讲座的社区线下沙龙，做好私域。</a:t>
            </a:r>
            <a:endParaRPr lang="zh-CN" altLang="en-US"/>
          </a:p>
          <a:p>
            <a:r>
              <a:rPr lang="zh-CN" altLang="en-US"/>
              <a:t>食物冷藏区：</a:t>
            </a:r>
            <a:endParaRPr lang="zh-CN" altLang="en-US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824990"/>
            <a:ext cx="10515600" cy="4352290"/>
          </a:xfrm>
        </p:spPr>
        <p:txBody>
          <a:bodyPr/>
          <a:p>
            <a:pPr>
              <a:lnSpc>
                <a:spcPct val="130000"/>
              </a:lnSpc>
            </a:pPr>
            <a:r>
              <a:rPr lang="zh-CN" altLang="en-US"/>
              <a:t>这个超市餐饮化模式，他并不是创新，初级农产品、切配菜与加工一直有人再做，但初级农产品、切配菜与现场加工完美结合这个方向没有人做深，还没人做出特色。</a:t>
            </a:r>
            <a:endParaRPr lang="zh-CN" altLang="en-US"/>
          </a:p>
          <a:p>
            <a:pPr>
              <a:lnSpc>
                <a:spcPct val="130000"/>
              </a:lnSpc>
            </a:pPr>
            <a:r>
              <a:rPr lang="zh-CN" altLang="en-US"/>
              <a:t>我们可以在这方面做深，</a:t>
            </a:r>
            <a:r>
              <a:rPr lang="zh-CN" altLang="en-US">
                <a:sym typeface="+mn-ea"/>
              </a:rPr>
              <a:t>就能从模仿到超越，</a:t>
            </a:r>
            <a:r>
              <a:rPr lang="zh-CN" altLang="en-US"/>
              <a:t>围绕厨房与客厅两大消费场景，配合社区运营把这个业态做出自己的特色。</a:t>
            </a:r>
            <a:endParaRPr lang="zh-CN" altLang="en-US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47395" y="2445385"/>
            <a:ext cx="10515600" cy="1325563"/>
          </a:xfrm>
        </p:spPr>
        <p:txBody>
          <a:bodyPr/>
          <a:p>
            <a:r>
              <a:rPr lang="zh-CN" altLang="en-US"/>
              <a:t>以下是</a:t>
            </a:r>
            <a:r>
              <a:rPr lang="en-US" altLang="zh-CN"/>
              <a:t>AI</a:t>
            </a:r>
            <a:r>
              <a:rPr lang="zh-CN" altLang="en-US"/>
              <a:t>给出的业态趋势分析与行动步骤</a:t>
            </a:r>
            <a:endParaRPr lang="zh-CN" altLang="en-US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608330"/>
            <a:ext cx="10515600" cy="5568950"/>
          </a:xfrm>
        </p:spPr>
        <p:txBody>
          <a:bodyPr>
            <a:normAutofit/>
          </a:bodyPr>
          <a:p>
            <a:r>
              <a:rPr lang="zh-CN" altLang="en-US"/>
              <a:t>超市「零售 + 现场加工 + 堂食 + 社区服务」业态可行性完整分析</a:t>
            </a:r>
            <a:endParaRPr lang="zh-CN" altLang="en-US"/>
          </a:p>
          <a:p>
            <a:r>
              <a:rPr lang="zh-CN" altLang="en-US"/>
              <a:t>先锚定你的核心客群痛点（和你前面需求场景理论完美契合）： 底层需求 = 解决一日三餐； 传统方案：自己买菜做饭 / 点外卖。 顾客真实场景痛点：不想做饭、不会搭配食材、不会做菜、厌烦洗菜洗碗收拾、觉得自己做饭综合成本更高；仅少数人偶尔享受烹饪。 </a:t>
            </a:r>
            <a:r>
              <a:rPr lang="zh-CN" altLang="en-US">
                <a:solidFill>
                  <a:srgbClr val="FF0000"/>
                </a:solidFill>
              </a:rPr>
              <a:t>你的业态解决方案：四层供给，覆盖多层场景</a:t>
            </a:r>
            <a:endParaRPr lang="zh-CN" altLang="en-US"/>
          </a:p>
          <a:p>
            <a:r>
              <a:rPr lang="zh-CN" altLang="en-US"/>
              <a:t>1.初级农产品：愿意自己动手的顾客选购</a:t>
            </a:r>
            <a:endParaRPr lang="zh-CN" altLang="en-US"/>
          </a:p>
          <a:p>
            <a:r>
              <a:rPr lang="zh-CN" altLang="en-US"/>
              <a:t>2.三口之家标准化切配菜：免洗免切，回家直接炒</a:t>
            </a:r>
            <a:endParaRPr lang="zh-CN" altLang="en-US"/>
          </a:p>
          <a:p>
            <a:r>
              <a:rPr lang="zh-CN" altLang="en-US"/>
              <a:t>3.现场厨师加工：买配菜，现场付费加工，堂食 / 打包</a:t>
            </a:r>
            <a:endParaRPr lang="zh-CN" altLang="en-US"/>
          </a:p>
          <a:p>
            <a:r>
              <a:rPr lang="zh-CN" altLang="en-US"/>
              <a:t>4.预制菜：即买即食，无需等待 叠加增值：自助烹饪区、就餐区、健康检测、周末会员沙龙、私域运营。</a:t>
            </a:r>
            <a:endParaRPr lang="zh-CN" altLang="en-US"/>
          </a:p>
          <a:p>
            <a:endParaRPr lang="zh-CN" altLang="en-US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690880"/>
            <a:ext cx="10515600" cy="5486400"/>
          </a:xfrm>
        </p:spPr>
        <p:txBody>
          <a:bodyPr>
            <a:normAutofit/>
          </a:bodyPr>
          <a:p>
            <a:r>
              <a:rPr lang="zh-CN" altLang="en-US">
                <a:sym typeface="+mn-ea"/>
              </a:rPr>
              <a:t>一、核心优势（可行性支撑，机会点）</a:t>
            </a:r>
            <a:endParaRPr lang="zh-CN" altLang="en-US"/>
          </a:p>
          <a:p>
            <a:r>
              <a:rPr lang="zh-CN" altLang="en-US">
                <a:sym typeface="+mn-ea"/>
              </a:rPr>
              <a:t>1. 精准击中当下主流家庭刚需，差异化极强</a:t>
            </a:r>
            <a:endParaRPr lang="zh-CN" altLang="en-US"/>
          </a:p>
          <a:p>
            <a:r>
              <a:rPr lang="zh-CN" altLang="en-US">
                <a:sym typeface="+mn-ea"/>
              </a:rPr>
              <a:t>周边普通菜市场只有原材料；外卖重油重盐、看不见食材；普通超市只卖生鲜，缺少加工服务。 你打造“食材自选 + 加工服务” 一体化，形成独特壁垒：</a:t>
            </a:r>
            <a:endParaRPr lang="zh-CN" altLang="en-US"/>
          </a:p>
          <a:p>
            <a:r>
              <a:rPr lang="en-US" altLang="en-US">
                <a:sym typeface="+mn-ea"/>
              </a:rPr>
              <a:t></a:t>
            </a:r>
            <a:r>
              <a:rPr lang="zh-CN" altLang="en-US">
                <a:sym typeface="+mn-ea"/>
              </a:rPr>
              <a:t>不会买菜、不知道买多少：三口之家标准化配菜直接解决份量难题；</a:t>
            </a:r>
            <a:endParaRPr lang="zh-CN" altLang="en-US"/>
          </a:p>
          <a:p>
            <a:r>
              <a:rPr lang="en-US" altLang="en-US">
                <a:sym typeface="+mn-ea"/>
              </a:rPr>
              <a:t></a:t>
            </a:r>
            <a:r>
              <a:rPr lang="zh-CN" altLang="en-US">
                <a:sym typeface="+mn-ea"/>
              </a:rPr>
              <a:t>没时间处理食材：净配菜省去择、洗、切；</a:t>
            </a:r>
            <a:endParaRPr lang="zh-CN" altLang="en-US"/>
          </a:p>
          <a:p>
            <a:r>
              <a:rPr lang="en-US" altLang="en-US">
                <a:sym typeface="+mn-ea"/>
              </a:rPr>
              <a:t></a:t>
            </a:r>
            <a:r>
              <a:rPr lang="zh-CN" altLang="en-US">
                <a:sym typeface="+mn-ea"/>
              </a:rPr>
              <a:t>不想下厨、不想洗碗：现场加工，当场吃完走人；</a:t>
            </a:r>
            <a:endParaRPr lang="zh-CN" altLang="en-US"/>
          </a:p>
          <a:p>
            <a:r>
              <a:rPr lang="en-US" altLang="en-US">
                <a:sym typeface="+mn-ea"/>
              </a:rPr>
              <a:t></a:t>
            </a:r>
            <a:r>
              <a:rPr lang="zh-CN" altLang="en-US">
                <a:sym typeface="+mn-ea"/>
              </a:rPr>
              <a:t>担心外卖食材不新鲜：全程透明选购，看得见原材料。</a:t>
            </a:r>
            <a:endParaRPr lang="zh-CN" altLang="en-US"/>
          </a:p>
          <a:p>
            <a:endParaRPr lang="zh-CN" altLang="en-US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217295"/>
            <a:ext cx="10515600" cy="4959985"/>
          </a:xfrm>
        </p:spPr>
        <p:txBody>
          <a:bodyPr>
            <a:normAutofit/>
          </a:bodyPr>
          <a:p>
            <a:pPr>
              <a:lnSpc>
                <a:spcPct val="120000"/>
              </a:lnSpc>
            </a:pPr>
            <a:r>
              <a:rPr lang="zh-CN" altLang="en-US">
                <a:sym typeface="+mn-ea"/>
              </a:rPr>
              <a:t>2. 业态闭环，流量互相导流（零售↔餐饮↔社区服务）</a:t>
            </a:r>
            <a:endParaRPr lang="zh-CN" altLang="en-US"/>
          </a:p>
          <a:p>
            <a:pPr>
              <a:lnSpc>
                <a:spcPct val="120000"/>
              </a:lnSpc>
            </a:pPr>
            <a:r>
              <a:rPr lang="zh-CN" altLang="en-US">
                <a:sym typeface="+mn-ea"/>
              </a:rPr>
              <a:t>1）生鲜零售引流到加工 / 堂食；就餐客户顺带购买生鲜、日用品，双向提升客单价（盒马、永辉超市餐饮化已经验证这套逻辑）； 2）现场烹饪产生烟火气，天然吸引路过客流，线上电商无法复制； </a:t>
            </a:r>
            <a:endParaRPr lang="zh-CN" altLang="en-US">
              <a:sym typeface="+mn-ea"/>
            </a:endParaRPr>
          </a:p>
          <a:p>
            <a:pPr>
              <a:lnSpc>
                <a:spcPct val="120000"/>
              </a:lnSpc>
            </a:pPr>
            <a:r>
              <a:rPr lang="zh-CN" altLang="en-US">
                <a:sym typeface="+mn-ea"/>
              </a:rPr>
              <a:t>3）就餐区、沙龙区作为线下社交场景，天然适合沉淀私域会员； 4）生鲜临期食材可以加工成菜品、预制菜，有效降低生鲜损耗，把损耗转化为营收。</a:t>
            </a:r>
            <a:endParaRPr lang="zh-CN" altLang="en-US"/>
          </a:p>
          <a:p>
            <a:endParaRPr lang="zh-CN" altLang="en-US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726440"/>
            <a:ext cx="10515600" cy="5450840"/>
          </a:xfrm>
        </p:spPr>
        <p:txBody>
          <a:bodyPr>
            <a:normAutofit/>
          </a:bodyPr>
          <a:p>
            <a:r>
              <a:rPr lang="zh-CN" altLang="en-US">
                <a:sym typeface="+mn-ea"/>
              </a:rPr>
              <a:t>3. 产品梯度完善，覆盖多层次消费场景（对应你场景需求理论）</a:t>
            </a:r>
            <a:endParaRPr lang="zh-CN" altLang="en-US"/>
          </a:p>
          <a:p>
            <a:r>
              <a:rPr lang="zh-CN" altLang="en-US">
                <a:sym typeface="+mn-ea"/>
              </a:rPr>
              <a:t>同一个需求【吃饭】，不同场景对应不同选择：</a:t>
            </a:r>
            <a:endParaRPr lang="zh-CN" altLang="en-US"/>
          </a:p>
          <a:p>
            <a:r>
              <a:rPr lang="en-US" altLang="en-US">
                <a:sym typeface="+mn-ea"/>
              </a:rPr>
              <a:t></a:t>
            </a:r>
            <a:r>
              <a:rPr lang="zh-CN" altLang="en-US">
                <a:sym typeface="+mn-ea"/>
              </a:rPr>
              <a:t>场景 1｜今晚想简单动手：购买切配菜，回家烹煮</a:t>
            </a:r>
            <a:endParaRPr lang="zh-CN" altLang="en-US"/>
          </a:p>
          <a:p>
            <a:r>
              <a:rPr lang="en-US" altLang="en-US">
                <a:sym typeface="+mn-ea"/>
              </a:rPr>
              <a:t></a:t>
            </a:r>
            <a:r>
              <a:rPr lang="zh-CN" altLang="en-US">
                <a:sym typeface="+mn-ea"/>
              </a:rPr>
              <a:t>场景 2｜完全不想下厨：预制菜直接带走 / 现场加工堂食</a:t>
            </a:r>
            <a:endParaRPr lang="zh-CN" altLang="en-US"/>
          </a:p>
          <a:p>
            <a:r>
              <a:rPr lang="en-US" altLang="en-US">
                <a:sym typeface="+mn-ea"/>
              </a:rPr>
              <a:t></a:t>
            </a:r>
            <a:r>
              <a:rPr lang="zh-CN" altLang="en-US">
                <a:sym typeface="+mn-ea"/>
              </a:rPr>
              <a:t>场景 3｜想体验做饭、亲子互动：自助烹饪区（榨果汁、蒸包、煲汤、五谷磨粉）</a:t>
            </a:r>
            <a:endParaRPr lang="zh-CN" altLang="en-US"/>
          </a:p>
          <a:p>
            <a:r>
              <a:rPr lang="en-US" altLang="en-US">
                <a:sym typeface="+mn-ea"/>
              </a:rPr>
              <a:t></a:t>
            </a:r>
            <a:r>
              <a:rPr lang="zh-CN" altLang="en-US">
                <a:sym typeface="+mn-ea"/>
              </a:rPr>
              <a:t>场景 4｜日常采购囤货：选购初级农产品</a:t>
            </a:r>
            <a:endParaRPr lang="zh-CN" altLang="en-US"/>
          </a:p>
          <a:p>
            <a:endParaRPr lang="zh-CN" altLang="en-US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489710"/>
            <a:ext cx="10515600" cy="4687570"/>
          </a:xfrm>
        </p:spPr>
        <p:txBody>
          <a:bodyPr>
            <a:normAutofit/>
          </a:bodyPr>
          <a:p>
            <a:pPr>
              <a:lnSpc>
                <a:spcPct val="120000"/>
              </a:lnSpc>
            </a:pPr>
            <a:r>
              <a:rPr lang="zh-CN" altLang="en-US">
                <a:sym typeface="+mn-ea"/>
              </a:rPr>
              <a:t>4. 增值服务打造社区生活中心，提升复购与客户粘性</a:t>
            </a:r>
            <a:endParaRPr lang="zh-CN" altLang="en-US"/>
          </a:p>
          <a:p>
            <a:pPr>
              <a:lnSpc>
                <a:spcPct val="120000"/>
              </a:lnSpc>
            </a:pPr>
            <a:r>
              <a:rPr lang="zh-CN" altLang="en-US">
                <a:sym typeface="+mn-ea"/>
              </a:rPr>
              <a:t>就餐区 + 健康检测 + 周末线下沙龙（亲子教育、夫妻关系、中医问诊、创业分享） 传统超市只做交易；你升级为社区邻里空间。 沙龙不以直接卖货为目的，用来做会员信任、沉淀私域微信群，长期锁定周边 3 公里家庭客群，构建长期竞争力。</a:t>
            </a:r>
            <a:endParaRPr lang="zh-CN" altLang="en-US"/>
          </a:p>
          <a:p>
            <a:pPr>
              <a:lnSpc>
                <a:spcPct val="120000"/>
              </a:lnSpc>
            </a:pPr>
            <a:endParaRPr lang="zh-CN" alt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28675" y="2103120"/>
            <a:ext cx="10515600" cy="1616075"/>
          </a:xfrm>
        </p:spPr>
        <p:txBody>
          <a:bodyPr/>
          <a:p>
            <a:pPr algn="ctr"/>
            <a:r>
              <a:rPr lang="zh-CN" altLang="en-US" sz="6600"/>
              <a:t>我们要做什么场景下的生意</a:t>
            </a:r>
            <a:endParaRPr lang="zh-CN" altLang="en-US" sz="660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433830"/>
            <a:ext cx="10515600" cy="4743450"/>
          </a:xfrm>
        </p:spPr>
        <p:txBody>
          <a:bodyPr>
            <a:normAutofit/>
          </a:bodyPr>
          <a:p>
            <a:pPr>
              <a:lnSpc>
                <a:spcPct val="130000"/>
              </a:lnSpc>
            </a:pPr>
            <a:r>
              <a:rPr lang="zh-CN" altLang="en-US">
                <a:sym typeface="+mn-ea"/>
              </a:rPr>
              <a:t>5. 价格具备天然竞争力</a:t>
            </a:r>
            <a:endParaRPr lang="zh-CN" altLang="en-US"/>
          </a:p>
          <a:p>
            <a:pPr>
              <a:lnSpc>
                <a:spcPct val="130000"/>
              </a:lnSpc>
            </a:pPr>
            <a:r>
              <a:rPr lang="zh-CN" altLang="en-US">
                <a:sym typeface="+mn-ea"/>
              </a:rPr>
              <a:t>超市大批量采购食材，食材成本低于餐馆； 顾客直观感知：同等菜品，超市现场加工比饭店便宜，食材更新鲜，契合 “自己做不如在超市吃划算” 的顾客心理预设。</a:t>
            </a:r>
            <a:endParaRPr lang="zh-CN" altLang="en-US"/>
          </a:p>
          <a:p>
            <a:pPr>
              <a:lnSpc>
                <a:spcPct val="130000"/>
              </a:lnSpc>
            </a:pPr>
            <a:endParaRPr lang="zh-CN" altLang="en-US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699770"/>
            <a:ext cx="10515600" cy="5477510"/>
          </a:xfrm>
        </p:spPr>
        <p:txBody>
          <a:bodyPr>
            <a:normAutofit fontScale="55000"/>
          </a:bodyPr>
          <a:p>
            <a:r>
              <a:rPr lang="zh-CN" altLang="en-US" b="1">
                <a:sym typeface="+mn-ea"/>
              </a:rPr>
              <a:t>二、重大风险与运营难点（决定项目能不能盈利，重中之重）</a:t>
            </a:r>
            <a:endParaRPr lang="zh-CN" altLang="en-US" b="1"/>
          </a:p>
          <a:p>
            <a:r>
              <a:rPr lang="zh-CN" altLang="en-US">
                <a:sym typeface="+mn-ea"/>
              </a:rPr>
              <a:t>这套模式不是创意问题，是合规、人力、动线、损耗、成本管控五大难题，也是绝大多数同类门店失败的根源。</a:t>
            </a:r>
            <a:endParaRPr lang="zh-CN" altLang="en-US"/>
          </a:p>
          <a:p>
            <a:r>
              <a:rPr lang="zh-CN" altLang="en-US">
                <a:solidFill>
                  <a:srgbClr val="FF0000"/>
                </a:solidFill>
                <a:sym typeface="+mn-ea"/>
              </a:rPr>
              <a:t>风险 1：食品经营合规门槛极高（首要红线）</a:t>
            </a:r>
            <a:endParaRPr lang="zh-CN" altLang="en-US">
              <a:solidFill>
                <a:srgbClr val="FF0000"/>
              </a:solidFill>
            </a:endParaRPr>
          </a:p>
          <a:p>
            <a:r>
              <a:rPr lang="zh-CN" altLang="en-US">
                <a:sym typeface="+mn-ea"/>
              </a:rPr>
              <a:t>普通超市《食品销售许可证》≠可以现场炒菜、鲜榨果汁、堂食就餐。 想要开展业务，需要新增餐饮服务项目： ✅ 热食类制售（厨师现场炒菜、蒸包子、养生汤） ✅ 自制饮品制售（现场榨果汁） 场地硬性要求：独立食品加工区、清洗分区、排水沟、消毒设施、明厨亮灶、生熟分离；加工区与卖场合理动线隔离，防止交叉污染。 ⚠️ 自助烹饪区域监管存在模糊地带，务必提前咨询市场监管局，避免开业后勒令整改。 ⚠️ 所有加工人员必须持有健康证，建立留样、消杀台账。</a:t>
            </a:r>
            <a:endParaRPr lang="zh-CN" altLang="en-US"/>
          </a:p>
          <a:p>
            <a:r>
              <a:rPr lang="zh-CN" altLang="en-US">
                <a:solidFill>
                  <a:srgbClr val="FF0000"/>
                </a:solidFill>
                <a:sym typeface="+mn-ea"/>
              </a:rPr>
              <a:t>风险 2：人力成本高，容易出现 “营收好看、利润微薄”</a:t>
            </a:r>
            <a:endParaRPr lang="zh-CN" altLang="en-US">
              <a:solidFill>
                <a:srgbClr val="FF0000"/>
              </a:solidFill>
            </a:endParaRPr>
          </a:p>
          <a:p>
            <a:r>
              <a:rPr lang="zh-CN" altLang="en-US">
                <a:sym typeface="+mn-ea"/>
              </a:rPr>
              <a:t>业务板块繁多：生鲜售卖、配菜预处理、厨师现场加工、自助区维护、就餐区保洁、沙龙组织、私域运营。</a:t>
            </a:r>
            <a:endParaRPr lang="zh-CN" altLang="en-US"/>
          </a:p>
          <a:p>
            <a:r>
              <a:rPr lang="zh-CN" altLang="en-US">
                <a:sym typeface="+mn-ea"/>
              </a:rPr>
              <a:t>1.切配菜需要专人提前清洗、分装；</a:t>
            </a:r>
            <a:endParaRPr lang="zh-CN" altLang="en-US"/>
          </a:p>
          <a:p>
            <a:r>
              <a:rPr lang="zh-CN" altLang="en-US">
                <a:sym typeface="+mn-ea"/>
              </a:rPr>
              <a:t>2.现场厨师高峰忙碌、平峰闲置；</a:t>
            </a:r>
            <a:endParaRPr lang="zh-CN" altLang="en-US"/>
          </a:p>
          <a:p>
            <a:r>
              <a:rPr lang="zh-CN" altLang="en-US">
                <a:sym typeface="+mn-ea"/>
              </a:rPr>
              <a:t>3.就餐区持续产生清洁工作； 人力是最大固定支出。 误区：不要一次性配齐所有品类。不要同时上马炒菜、汤粉、蒸包、养生汤、鲜榨果汁、五谷磨粉全品类，人力压力会直接压垮门店。</a:t>
            </a:r>
            <a:endParaRPr lang="zh-CN" altLang="en-US"/>
          </a:p>
          <a:p>
            <a:r>
              <a:rPr lang="zh-CN" altLang="en-US">
                <a:solidFill>
                  <a:srgbClr val="FF0000"/>
                </a:solidFill>
                <a:sym typeface="+mn-ea"/>
              </a:rPr>
              <a:t>风险 3：切配菜损耗控制难度大</a:t>
            </a:r>
            <a:endParaRPr lang="zh-CN" altLang="en-US">
              <a:solidFill>
                <a:srgbClr val="FF0000"/>
              </a:solidFill>
            </a:endParaRPr>
          </a:p>
          <a:p>
            <a:r>
              <a:rPr lang="zh-CN" altLang="en-US">
                <a:sym typeface="+mn-ea"/>
              </a:rPr>
              <a:t>净配菜（清洗切配好的食材）保鲜周期短，当天未售出只能报废。 普通生鲜损耗 8%-12%，预处理净菜若预估销量失误，损耗会上升至 15%-25%。 解决方案：依靠私域预售、限量制作、晚间阶梯折扣清货。</a:t>
            </a:r>
            <a:endParaRPr lang="zh-CN" altLang="en-US"/>
          </a:p>
          <a:p>
            <a:endParaRPr lang="zh-CN" altLang="en-US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009015"/>
            <a:ext cx="10515600" cy="5168265"/>
          </a:xfrm>
        </p:spPr>
        <p:txBody>
          <a:bodyPr>
            <a:normAutofit fontScale="80000"/>
          </a:bodyPr>
          <a:p>
            <a:r>
              <a:rPr lang="zh-CN" altLang="en-US">
                <a:solidFill>
                  <a:srgbClr val="FF0000"/>
                </a:solidFill>
                <a:sym typeface="+mn-ea"/>
              </a:rPr>
              <a:t>风险 4：动线规划、环境体验难题</a:t>
            </a:r>
            <a:endParaRPr lang="zh-CN" altLang="en-US">
              <a:solidFill>
                <a:srgbClr val="FF0000"/>
              </a:solidFill>
            </a:endParaRPr>
          </a:p>
          <a:p>
            <a:r>
              <a:rPr lang="zh-CN" altLang="en-US">
                <a:sym typeface="+mn-ea"/>
              </a:rPr>
              <a:t>超市卖场 + 开放式加工 + 堂食区，容易出现几个问题： 1）烹饪油烟扩散，影响生鲜、零食售卖；必须配套强力排烟； 2）就餐高峰期拥堵，购物客流和就餐客流互相干扰； 3）就餐产生垃圾、油污，清洁不及时会拉低超市干净整洁的品牌形象。</a:t>
            </a:r>
            <a:endParaRPr lang="zh-CN" altLang="en-US"/>
          </a:p>
          <a:p>
            <a:r>
              <a:rPr lang="zh-CN" altLang="en-US">
                <a:solidFill>
                  <a:srgbClr val="FF0000"/>
                </a:solidFill>
                <a:sym typeface="+mn-ea"/>
              </a:rPr>
              <a:t>风险 5：自助烹饪区投入产出性价比需要谨慎评估</a:t>
            </a:r>
            <a:endParaRPr lang="zh-CN" altLang="en-US">
              <a:solidFill>
                <a:srgbClr val="FF0000"/>
              </a:solidFill>
            </a:endParaRPr>
          </a:p>
          <a:p>
            <a:r>
              <a:rPr lang="zh-CN" altLang="en-US">
                <a:sym typeface="+mn-ea"/>
              </a:rPr>
              <a:t>自助：炒菜、汤粉、蒸包、煮粥、现场榨果汁、五谷磨粉 优势：体验感强，吸引家庭、亲子； 短板： ① 设备投入高、占用面积； ② 顾客自主操作，存在烫伤、操作不当安全风险； ③ 设备持续清洁、维护工作量巨大； ④ 非周末、非节假日使用率很低，大量时段闲置。 建议：自助区作为体验亮点，缩小面积，不要作为主力盈利板块。</a:t>
            </a:r>
            <a:endParaRPr lang="zh-CN" altLang="en-US"/>
          </a:p>
          <a:p>
            <a:r>
              <a:rPr lang="zh-CN" altLang="en-US">
                <a:solidFill>
                  <a:srgbClr val="FF0000"/>
                </a:solidFill>
                <a:sym typeface="+mn-ea"/>
              </a:rPr>
              <a:t>风险 6：沙龙活动投入时间精力，容易变成 “亏本引流”</a:t>
            </a:r>
            <a:endParaRPr lang="zh-CN" altLang="en-US">
              <a:solidFill>
                <a:srgbClr val="FF0000"/>
              </a:solidFill>
            </a:endParaRPr>
          </a:p>
          <a:p>
            <a:r>
              <a:rPr lang="zh-CN" altLang="en-US">
                <a:sym typeface="+mn-ea"/>
              </a:rPr>
              <a:t>周末沙龙（教育、中医、创业讲座） 优势：利于私域、打造社区口碑； 隐患：讲师成本、场地布置成本，如果无法转化会员复购，单纯消耗人力。 建议：前期以免费小型分享为主，优先内部员工分享，减少外部讲师费用。</a:t>
            </a:r>
            <a:endParaRPr lang="zh-CN" altLang="en-US"/>
          </a:p>
          <a:p>
            <a:endParaRPr lang="zh-CN" altLang="en-US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944880"/>
            <a:ext cx="10515600" cy="5232400"/>
          </a:xfrm>
        </p:spPr>
        <p:txBody>
          <a:bodyPr>
            <a:normAutofit fontScale="75000"/>
          </a:bodyPr>
          <a:p>
            <a:r>
              <a:rPr lang="zh-CN" altLang="en-US" b="1">
                <a:sym typeface="+mn-ea"/>
              </a:rPr>
              <a:t>三、业态可行性综合结论</a:t>
            </a:r>
            <a:endParaRPr lang="zh-CN" altLang="en-US" b="1"/>
          </a:p>
          <a:p>
            <a:r>
              <a:rPr lang="zh-CN" altLang="en-US">
                <a:sym typeface="+mn-ea"/>
              </a:rPr>
              <a:t>✅ 大方向：模式具备市场可行性，契合消费趋势</a:t>
            </a:r>
            <a:endParaRPr lang="zh-CN" altLang="en-US"/>
          </a:p>
          <a:p>
            <a:r>
              <a:rPr lang="zh-CN" altLang="en-US">
                <a:sym typeface="+mn-ea"/>
              </a:rPr>
              <a:t>社区「餐超一体化」是行业公认的实体超市转型方向，完美匹配你锁定的目标人群需求。 但是：属于重运营复合型业态，远难于普通生鲜超市。 适合条件：</a:t>
            </a:r>
            <a:endParaRPr lang="zh-CN" altLang="en-US"/>
          </a:p>
          <a:p>
            <a:r>
              <a:rPr lang="zh-CN" altLang="en-US">
                <a:sym typeface="+mn-ea"/>
              </a:rPr>
              <a:t>1.门店位于大型成熟社区，周边 3 公里密集居住家庭（25–48 岁中青年家庭为主）；</a:t>
            </a:r>
            <a:endParaRPr lang="zh-CN" altLang="en-US"/>
          </a:p>
          <a:p>
            <a:r>
              <a:rPr lang="zh-CN" altLang="en-US">
                <a:sym typeface="+mn-ea"/>
              </a:rPr>
              <a:t>2.面积充足，可以分区：生鲜售卖区、配菜加工间、明厨加工档口、独立就餐区、小型体验区；</a:t>
            </a:r>
            <a:endParaRPr lang="zh-CN" altLang="en-US"/>
          </a:p>
          <a:p>
            <a:r>
              <a:rPr lang="zh-CN" altLang="en-US">
                <a:sym typeface="+mn-ea"/>
              </a:rPr>
              <a:t>3.经营者具备生鲜管理 + 基础餐饮运营能力，或者能组建复合型团队；</a:t>
            </a:r>
            <a:endParaRPr lang="zh-CN" altLang="en-US"/>
          </a:p>
          <a:p>
            <a:r>
              <a:rPr lang="zh-CN" altLang="en-US">
                <a:sym typeface="+mn-ea"/>
              </a:rPr>
              <a:t>4.预算预留装修、排烟、设备、证照改造资金。</a:t>
            </a:r>
            <a:endParaRPr lang="zh-CN" altLang="en-US"/>
          </a:p>
          <a:p>
            <a:r>
              <a:rPr lang="zh-CN" altLang="en-US">
                <a:sym typeface="+mn-ea"/>
              </a:rPr>
              <a:t>❌ 不适合：小店、租金极高商圈、客流以单身年轻人为主、缺乏运营团队的新手。</a:t>
            </a:r>
            <a:endParaRPr lang="zh-CN" altLang="en-US"/>
          </a:p>
          <a:p>
            <a:endParaRPr lang="zh-CN" altLang="en-US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799465"/>
            <a:ext cx="10515600" cy="5377815"/>
          </a:xfrm>
        </p:spPr>
        <p:txBody>
          <a:bodyPr>
            <a:normAutofit fontScale="65000"/>
          </a:bodyPr>
          <a:p>
            <a:r>
              <a:rPr lang="zh-CN" altLang="en-US" b="1">
                <a:sym typeface="+mn-ea"/>
              </a:rPr>
              <a:t>四、落地优化建议（分阶段落地，降低试错风险）</a:t>
            </a:r>
            <a:endParaRPr lang="zh-CN" altLang="en-US" b="1"/>
          </a:p>
          <a:p>
            <a:r>
              <a:rPr lang="zh-CN" altLang="en-US">
                <a:sym typeface="+mn-ea"/>
              </a:rPr>
              <a:t>阶段 1｜优先落地核心盈利板块（基础盘）</a:t>
            </a:r>
            <a:endParaRPr lang="zh-CN" altLang="en-US"/>
          </a:p>
          <a:p>
            <a:r>
              <a:rPr lang="zh-CN" altLang="en-US">
                <a:sym typeface="+mn-ea"/>
              </a:rPr>
              <a:t>1.初级农产品售卖</a:t>
            </a:r>
            <a:endParaRPr lang="zh-CN" altLang="en-US"/>
          </a:p>
          <a:p>
            <a:r>
              <a:rPr lang="zh-CN" altLang="en-US">
                <a:sym typeface="+mn-ea"/>
              </a:rPr>
              <a:t>2.三口之家标准化切配菜（核心爆品）</a:t>
            </a:r>
            <a:endParaRPr lang="zh-CN" altLang="en-US"/>
          </a:p>
          <a:p>
            <a:r>
              <a:rPr lang="zh-CN" altLang="en-US">
                <a:sym typeface="+mn-ea"/>
              </a:rPr>
              <a:t>3.厨师现场加工服务 + 就餐区</a:t>
            </a:r>
            <a:endParaRPr lang="zh-CN" altLang="en-US"/>
          </a:p>
          <a:p>
            <a:r>
              <a:rPr lang="zh-CN" altLang="en-US">
                <a:sym typeface="+mn-ea"/>
              </a:rPr>
              <a:t>4.预制菜售卖 配套：食品冷藏区</a:t>
            </a:r>
            <a:endParaRPr lang="zh-CN" altLang="en-US"/>
          </a:p>
          <a:p>
            <a:r>
              <a:rPr lang="zh-CN" altLang="en-US">
                <a:sym typeface="+mn-ea"/>
              </a:rPr>
              <a:t>阶段 2｜客流稳定后，逐步增加体验板块</a:t>
            </a:r>
            <a:endParaRPr lang="zh-CN" altLang="en-US"/>
          </a:p>
          <a:p>
            <a:r>
              <a:rPr lang="zh-CN" altLang="en-US">
                <a:sym typeface="+mn-ea"/>
              </a:rPr>
              <a:t>适度开放自助烹饪（精简品类，优先养生汤、五谷磨粉）；增设健康检测区。</a:t>
            </a:r>
            <a:endParaRPr lang="zh-CN" altLang="en-US"/>
          </a:p>
          <a:p>
            <a:r>
              <a:rPr lang="zh-CN" altLang="en-US">
                <a:sym typeface="+mn-ea"/>
              </a:rPr>
              <a:t>阶段 3｜会员体系成熟后，启动周末沙龙、系统化私域运营</a:t>
            </a:r>
            <a:endParaRPr lang="zh-CN" altLang="en-US"/>
          </a:p>
          <a:p>
            <a:r>
              <a:rPr lang="zh-CN" altLang="en-US">
                <a:sym typeface="+mn-ea"/>
              </a:rPr>
              <a:t>先用餐饮、食材交易沉淀社群，再开展线下活动，不要开业直接上马大量沙龙。</a:t>
            </a:r>
            <a:endParaRPr lang="zh-CN" altLang="en-US"/>
          </a:p>
          <a:p>
            <a:r>
              <a:rPr lang="zh-CN" altLang="en-US">
                <a:sym typeface="+mn-ea"/>
              </a:rPr>
              <a:t>运营策略配套（贴合你之前的需求场景理论）</a:t>
            </a:r>
            <a:endParaRPr lang="zh-CN" altLang="en-US"/>
          </a:p>
          <a:p>
            <a:r>
              <a:rPr lang="zh-CN" altLang="en-US">
                <a:sym typeface="+mn-ea"/>
              </a:rPr>
              <a:t>对外宣传逻辑可以直接沿用你的框架：</a:t>
            </a:r>
            <a:endParaRPr lang="zh-CN" altLang="en-US"/>
          </a:p>
          <a:p>
            <a:r>
              <a:rPr lang="zh-CN" altLang="en-US">
                <a:sym typeface="+mn-ea"/>
              </a:rPr>
              <a:t>同样是 “解决吃饭” 这个需求，顾客场景不同，选择不同： 想自己简单下厨→买切配菜；完全不想做饭→现场加工 / 预制菜；想体验烹饪、亲子互动→自助烹饪区。 需求不变，场景决定选择，而我们门店一站式承接全部场景。</a:t>
            </a:r>
            <a:endParaRPr lang="zh-CN" altLang="en-US"/>
          </a:p>
          <a:p>
            <a:endParaRPr lang="zh-CN" altLang="en-US"/>
          </a:p>
          <a:p>
            <a:endParaRPr lang="zh-CN" altLang="en-US"/>
          </a:p>
          <a:p>
            <a:endParaRPr lang="zh-CN" altLang="en-US"/>
          </a:p>
          <a:p>
            <a:endParaRPr lang="zh-CN" altLang="en-US"/>
          </a:p>
          <a:p>
            <a:endParaRPr lang="zh-CN" altLang="en-US"/>
          </a:p>
          <a:p>
            <a:endParaRPr lang="zh-CN" altLang="en-US"/>
          </a:p>
          <a:p>
            <a:endParaRPr lang="zh-CN" altLang="en-US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899160"/>
            <a:ext cx="10515600" cy="5278120"/>
          </a:xfrm>
        </p:spPr>
        <p:txBody>
          <a:bodyPr/>
          <a:p>
            <a:r>
              <a:rPr lang="zh-CN" altLang="en-US" b="1">
                <a:sym typeface="+mn-ea"/>
              </a:rPr>
              <a:t>五、盈利结构参考（简易模型）</a:t>
            </a:r>
            <a:endParaRPr lang="zh-CN" altLang="en-US" b="1"/>
          </a:p>
          <a:p>
            <a:r>
              <a:rPr lang="zh-CN" altLang="en-US">
                <a:sym typeface="+mn-ea"/>
              </a:rPr>
              <a:t>1.初级农产品：走量，低毛利（10%-15%），维持基础客流</a:t>
            </a:r>
            <a:endParaRPr lang="zh-CN" altLang="en-US"/>
          </a:p>
          <a:p>
            <a:r>
              <a:rPr lang="zh-CN" altLang="en-US">
                <a:sym typeface="+mn-ea"/>
              </a:rPr>
              <a:t>2.预切配菜：中毛利（25%-35%），主力引流商品</a:t>
            </a:r>
            <a:endParaRPr lang="zh-CN" altLang="en-US"/>
          </a:p>
          <a:p>
            <a:r>
              <a:rPr lang="zh-CN" altLang="en-US">
                <a:sym typeface="+mn-ea"/>
              </a:rPr>
              <a:t>3.现场加工费 + 堂食菜品：高毛利（40%-60%），核心利润来源</a:t>
            </a:r>
            <a:endParaRPr lang="zh-CN" altLang="en-US"/>
          </a:p>
          <a:p>
            <a:r>
              <a:rPr lang="zh-CN" altLang="en-US">
                <a:sym typeface="+mn-ea"/>
              </a:rPr>
              <a:t>4.预制菜：中高毛利，承接快速取餐客群</a:t>
            </a:r>
            <a:endParaRPr lang="zh-CN" altLang="en-US"/>
          </a:p>
          <a:p>
            <a:r>
              <a:rPr lang="zh-CN" altLang="en-US">
                <a:sym typeface="+mn-ea"/>
              </a:rPr>
              <a:t>5.自助体验、五谷磨粉、鲜榨果汁：溢价增值品类</a:t>
            </a:r>
            <a:endParaRPr lang="zh-CN" altLang="en-US"/>
          </a:p>
          <a:p>
            <a:r>
              <a:rPr lang="zh-CN" altLang="en-US">
                <a:sym typeface="+mn-ea"/>
              </a:rPr>
              <a:t>6.私域会员、沙龙：不直接盈利，提升长期复购、降低获客成本</a:t>
            </a:r>
            <a:endParaRPr lang="zh-CN" altLang="en-US"/>
          </a:p>
          <a:p>
            <a:endParaRPr lang="zh-CN" altLang="en-US"/>
          </a:p>
          <a:p>
            <a:endParaRPr lang="zh-CN" alt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2330450"/>
            <a:ext cx="10515600" cy="1325563"/>
          </a:xfrm>
        </p:spPr>
        <p:txBody>
          <a:bodyPr/>
          <a:p>
            <a:pPr algn="ctr"/>
            <a:r>
              <a:rPr lang="zh-CN" altLang="en-US"/>
              <a:t>消费者心理决策过程</a:t>
            </a:r>
            <a:endParaRPr lang="zh-CN" alt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90905" y="2557780"/>
            <a:ext cx="10515600" cy="1325563"/>
          </a:xfrm>
        </p:spPr>
        <p:txBody>
          <a:bodyPr>
            <a:normAutofit/>
          </a:bodyPr>
          <a:p>
            <a:pPr algn="ctr"/>
            <a:r>
              <a:rPr lang="zh-CN" altLang="en-US" sz="6600"/>
              <a:t>买面包</a:t>
            </a:r>
            <a:endParaRPr lang="zh-CN" altLang="en-US" sz="660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p>
            <a:pPr algn="ctr"/>
            <a:r>
              <a:rPr lang="zh-CN" altLang="en-US" sz="6000"/>
              <a:t>你买面包一般什么时候吃？</a:t>
            </a:r>
            <a:endParaRPr lang="zh-CN" altLang="en-US" sz="600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2505710"/>
            <a:ext cx="10515600" cy="1325563"/>
          </a:xfrm>
        </p:spPr>
        <p:txBody>
          <a:bodyPr/>
          <a:p>
            <a:pPr algn="ctr"/>
            <a:r>
              <a:rPr lang="zh-CN" altLang="en-US" sz="6600"/>
              <a:t>买牛奶</a:t>
            </a:r>
            <a:endParaRPr lang="zh-CN" altLang="en-US" sz="660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p>
            <a:pPr algn="ctr"/>
            <a:r>
              <a:rPr lang="zh-CN" altLang="en-US" sz="6000"/>
              <a:t>你买牛奶是什么时候喝？</a:t>
            </a:r>
            <a:endParaRPr lang="zh-CN" altLang="en-US" sz="600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68350" y="2636520"/>
            <a:ext cx="10515600" cy="1325563"/>
          </a:xfrm>
        </p:spPr>
        <p:txBody>
          <a:bodyPr>
            <a:normAutofit fontScale="90000"/>
          </a:bodyPr>
          <a:p>
            <a:r>
              <a:rPr lang="zh-CN" altLang="en-US"/>
              <a:t>很多时候：</a:t>
            </a:r>
            <a:br>
              <a:rPr lang="zh-CN" altLang="en-US"/>
            </a:br>
            <a:r>
              <a:rPr lang="zh-CN" altLang="en-US"/>
              <a:t>同一个早餐需求，需要在两个不同地方购买</a:t>
            </a:r>
            <a:endParaRPr lang="zh-CN" alt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p>
            <a:r>
              <a:rPr lang="zh-CN" altLang="en-US" sz="4400"/>
              <a:t>面包店有牛奶，为什么不在面包店买牛奶</a:t>
            </a:r>
            <a:endParaRPr lang="zh-CN" altLang="en-US" sz="4400"/>
          </a:p>
          <a:p>
            <a:r>
              <a:rPr lang="zh-CN" altLang="en-US" sz="4400"/>
              <a:t>超市有面包，为什么不在超市买面包</a:t>
            </a:r>
            <a:endParaRPr lang="zh-CN" altLang="en-US" sz="440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WPS">
  <a:themeElements>
    <a:clrScheme name="WP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874CB"/>
      </a:accent1>
      <a:accent2>
        <a:srgbClr val="EE822F"/>
      </a:accent2>
      <a:accent3>
        <a:srgbClr val="F2BA02"/>
      </a:accent3>
      <a:accent4>
        <a:srgbClr val="75BD42"/>
      </a:accent4>
      <a:accent5>
        <a:srgbClr val="30C0B4"/>
      </a:accent5>
      <a:accent6>
        <a:srgbClr val="E54C5E"/>
      </a:accent6>
      <a:hlink>
        <a:srgbClr val="0026E5"/>
      </a:hlink>
      <a:folHlink>
        <a:srgbClr val="7E1FAD"/>
      </a:folHlink>
    </a:clrScheme>
    <a:fontScheme name="WP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4143</Words>
  <Application>WPS 演示</Application>
  <PresentationFormat>宽屏</PresentationFormat>
  <Paragraphs>158</Paragraphs>
  <Slides>25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25</vt:i4>
      </vt:variant>
    </vt:vector>
  </HeadingPairs>
  <TitlesOfParts>
    <vt:vector size="32" baseType="lpstr">
      <vt:lpstr>Arial</vt:lpstr>
      <vt:lpstr>宋体</vt:lpstr>
      <vt:lpstr>Wingdings</vt:lpstr>
      <vt:lpstr>微软雅黑</vt:lpstr>
      <vt:lpstr>Calibri</vt:lpstr>
      <vt:lpstr>Arial Unicode MS</vt:lpstr>
      <vt:lpstr>WPS</vt:lpstr>
      <vt:lpstr>场景决定需求</vt:lpstr>
      <vt:lpstr>我们要做什么场景下的生意</vt:lpstr>
      <vt:lpstr>消费者心理决策过程</vt:lpstr>
      <vt:lpstr>买面包</vt:lpstr>
      <vt:lpstr>PowerPoint 演示文稿</vt:lpstr>
      <vt:lpstr>买牛奶</vt:lpstr>
      <vt:lpstr>PowerPoint 演示文稿</vt:lpstr>
      <vt:lpstr>很多时候： 同一个早餐需求，需要在两个不同地方购买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Administrator</dc:creator>
  <cp:lastModifiedBy>邱丽萍</cp:lastModifiedBy>
  <cp:revision>11</cp:revision>
  <dcterms:created xsi:type="dcterms:W3CDTF">2023-08-09T12:44:00Z</dcterms:created>
  <dcterms:modified xsi:type="dcterms:W3CDTF">2026-07-31T03:26:35Z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2052-12.1.0.28043</vt:lpwstr>
  </property>
  <property fmtid="{D5CDD505-2E9C-101B-9397-08002B2CF9AE}" pid="3" name="ICV">
    <vt:lpwstr>DA18AD30D9104E3291002C6B01130EAA_12</vt:lpwstr>
  </property>
</Properties>
</file>