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669280" cy="685800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669280" y="0"/>
            <a:ext cx="6519672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400" b="1">
                <a:solidFill>
                  <a:srgbClr val="08A6F6"/>
                </a:solidFill>
                <a:latin typeface="Arial"/>
              </a:defRPr>
            </a:pPr>
            <a:r>
              <a:t>深度研究报告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011680"/>
            <a:ext cx="47548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Aft>
                <a:spcPts val="0"/>
              </a:spcAft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超市行业</a:t>
            </a:r>
            <a:br/>
            <a:r>
              <a:t>未来演进方向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840480"/>
            <a:ext cx="4754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0">
                <a:solidFill>
                  <a:srgbClr val="99BBED"/>
                </a:solidFill>
                <a:latin typeface="Microsoft YaHei"/>
              </a:defRPr>
            </a:pPr>
            <a:r>
              <a:t>从“卖货场”到“效率+体验+信任”的三维重构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02920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200" b="0">
                <a:solidFill>
                  <a:srgbClr val="808080"/>
                </a:solidFill>
                <a:latin typeface="Arial"/>
              </a:defRPr>
            </a:pPr>
            <a:r>
              <a:t>研究日期：2026年7月30日</a:t>
            </a:r>
            <a:br/>
            <a:r>
              <a:t>数据覆盖：全球 + 中国市场</a:t>
            </a:r>
            <a:br/>
            <a:r>
              <a:t>维度：8大方向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828800"/>
            <a:ext cx="45720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20000" b="1">
                <a:solidFill>
                  <a:srgbClr val="E7E6E6"/>
                </a:solidFill>
                <a:latin typeface="Arial"/>
              </a:defRPr>
            </a:pPr>
            <a:r>
              <a:t>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0" y="4572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800" b="0">
                <a:solidFill>
                  <a:srgbClr val="808080"/>
                </a:solidFill>
                <a:latin typeface="Microsoft YaHei"/>
              </a:defRPr>
            </a:pPr>
            <a:r>
              <a:t>年来最剧烈的结构性分化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800" b="1">
                <a:solidFill>
                  <a:srgbClr val="061F32"/>
                </a:solidFill>
                <a:latin typeface="Microsoft YaHei"/>
              </a:defRPr>
            </a:pPr>
            <a:r>
              <a:t>六种业态模型并存，“中间态”超市最危险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43000"/>
            <a:ext cx="11247120" cy="1905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Source: CCFA/尼尔森IQ/贝恩/商务部研究院/企业财报 | 数据截止: 2026年7月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10/14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1645920" cy="59436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1572768"/>
            <a:ext cx="1463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业态模型</a:t>
            </a:r>
          </a:p>
        </p:txBody>
      </p:sp>
      <p:sp>
        <p:nvSpPr>
          <p:cNvPr id="8" name="Rectangle 7"/>
          <p:cNvSpPr/>
          <p:nvPr/>
        </p:nvSpPr>
        <p:spPr>
          <a:xfrm>
            <a:off x="2103120" y="1463040"/>
            <a:ext cx="2286000" cy="59436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194560" y="1572768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代表企业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89120" y="1463040"/>
            <a:ext cx="3840480" cy="59436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80560" y="1572768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核心壁垒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9600" y="1463040"/>
            <a:ext cx="3474720" cy="59436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321040" y="1572768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生存逻辑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" y="2057400"/>
            <a:ext cx="1645920" cy="5943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57200" y="205740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48640" y="2167128"/>
            <a:ext cx="1463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1">
                <a:solidFill>
                  <a:srgbClr val="061F32"/>
                </a:solidFill>
                <a:latin typeface="Microsoft YaHei"/>
              </a:defRPr>
            </a:pPr>
            <a:r>
              <a:t>仓储会员店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103120" y="2057400"/>
            <a:ext cx="2286000" cy="5943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103120" y="205740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194560" y="2167128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山姆、Costco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89120" y="2057400"/>
            <a:ext cx="3840480" cy="5943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389120" y="205740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480560" y="2167128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会员费+自有品牌+全球供应链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229600" y="2057400"/>
            <a:ext cx="3474720" cy="5943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229600" y="205740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321040" y="2167128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靠“确定性”赚钱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2651760"/>
            <a:ext cx="1645920" cy="59436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57200" y="265176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48640" y="2761488"/>
            <a:ext cx="1463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1">
                <a:solidFill>
                  <a:srgbClr val="061F32"/>
                </a:solidFill>
                <a:latin typeface="Microsoft YaHei"/>
              </a:defRPr>
            </a:pPr>
            <a:r>
              <a:t>硬折扣店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103120" y="2651760"/>
            <a:ext cx="2286000" cy="59436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2103120" y="265176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194560" y="2761488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奥乐齐、超盒算NB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389120" y="2651760"/>
            <a:ext cx="3840480" cy="59436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4389120" y="265176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480560" y="2761488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极简SKU+高自有品牌+极低成本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229600" y="2651760"/>
            <a:ext cx="3474720" cy="59436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8229600" y="265176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321040" y="2761488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靠“效率”赚钱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57200" y="3246120"/>
            <a:ext cx="1645920" cy="5943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457200" y="324612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48640" y="3355848"/>
            <a:ext cx="1463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1">
                <a:solidFill>
                  <a:srgbClr val="061F32"/>
                </a:solidFill>
                <a:latin typeface="Microsoft YaHei"/>
              </a:defRPr>
            </a:pPr>
            <a:r>
              <a:t>即时零售仓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103120" y="3246120"/>
            <a:ext cx="2286000" cy="5943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2103120" y="324612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2194560" y="3355848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美团闪电仓、淘宝闪购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389120" y="3246120"/>
            <a:ext cx="3840480" cy="5943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4389120" y="324612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4480560" y="3355848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前置仓网络+骑手运力+算法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229600" y="3246120"/>
            <a:ext cx="3474720" cy="5943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8229600" y="324612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8321040" y="3355848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靠“速度”赚钱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57200" y="3840480"/>
            <a:ext cx="1645920" cy="59436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457200" y="384048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548640" y="3950208"/>
            <a:ext cx="1463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1">
                <a:solidFill>
                  <a:srgbClr val="061F32"/>
                </a:solidFill>
                <a:latin typeface="Microsoft YaHei"/>
              </a:defRPr>
            </a:pPr>
            <a:r>
              <a:t>调改商超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103120" y="3840480"/>
            <a:ext cx="2286000" cy="59436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2103120" y="384048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2194560" y="3950208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胖东来、步步高、永辉</a:t>
            </a:r>
          </a:p>
        </p:txBody>
      </p:sp>
      <p:sp>
        <p:nvSpPr>
          <p:cNvPr id="56" name="Rectangle 55"/>
          <p:cNvSpPr/>
          <p:nvPr/>
        </p:nvSpPr>
        <p:spPr>
          <a:xfrm>
            <a:off x="4389120" y="3840480"/>
            <a:ext cx="3840480" cy="59436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4389120" y="384048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4480560" y="3950208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生鲜引流+现场制售+服务体验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229600" y="3840480"/>
            <a:ext cx="3474720" cy="59436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8229600" y="384048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8321040" y="3950208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靠“体验+信任”赚钱</a:t>
            </a:r>
          </a:p>
        </p:txBody>
      </p:sp>
      <p:sp>
        <p:nvSpPr>
          <p:cNvPr id="62" name="Rectangle 61"/>
          <p:cNvSpPr/>
          <p:nvPr/>
        </p:nvSpPr>
        <p:spPr>
          <a:xfrm>
            <a:off x="457200" y="4434840"/>
            <a:ext cx="1645920" cy="5943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457200" y="443484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548640" y="4544568"/>
            <a:ext cx="1463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1">
                <a:solidFill>
                  <a:srgbClr val="061F32"/>
                </a:solidFill>
                <a:latin typeface="Microsoft YaHei"/>
              </a:defRPr>
            </a:pPr>
            <a:r>
              <a:t>社区生鲜店</a:t>
            </a:r>
          </a:p>
        </p:txBody>
      </p:sp>
      <p:sp>
        <p:nvSpPr>
          <p:cNvPr id="65" name="Rectangle 64"/>
          <p:cNvSpPr/>
          <p:nvPr/>
        </p:nvSpPr>
        <p:spPr>
          <a:xfrm>
            <a:off x="2103120" y="4434840"/>
            <a:ext cx="2286000" cy="5943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ectangle 65"/>
          <p:cNvSpPr/>
          <p:nvPr/>
        </p:nvSpPr>
        <p:spPr>
          <a:xfrm>
            <a:off x="2103120" y="443484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2194560" y="4544568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沃尔玛社区店、区域连锁</a:t>
            </a:r>
          </a:p>
        </p:txBody>
      </p:sp>
      <p:sp>
        <p:nvSpPr>
          <p:cNvPr id="68" name="Rectangle 67"/>
          <p:cNvSpPr/>
          <p:nvPr/>
        </p:nvSpPr>
        <p:spPr>
          <a:xfrm>
            <a:off x="4389120" y="4434840"/>
            <a:ext cx="3840480" cy="5943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ectangle 68"/>
          <p:cNvSpPr/>
          <p:nvPr/>
        </p:nvSpPr>
        <p:spPr>
          <a:xfrm>
            <a:off x="4389120" y="443484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4480560" y="4544568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10分钟步行圈+高频刚需+本地化</a:t>
            </a:r>
          </a:p>
        </p:txBody>
      </p:sp>
      <p:sp>
        <p:nvSpPr>
          <p:cNvPr id="71" name="Rectangle 70"/>
          <p:cNvSpPr/>
          <p:nvPr/>
        </p:nvSpPr>
        <p:spPr>
          <a:xfrm>
            <a:off x="8229600" y="4434840"/>
            <a:ext cx="3474720" cy="5943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Rectangle 71"/>
          <p:cNvSpPr/>
          <p:nvPr/>
        </p:nvSpPr>
        <p:spPr>
          <a:xfrm>
            <a:off x="8229600" y="443484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8321040" y="4544568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靠“便利”赚钱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57200" y="5029200"/>
            <a:ext cx="1645920" cy="59436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Rectangle 74"/>
          <p:cNvSpPr/>
          <p:nvPr/>
        </p:nvSpPr>
        <p:spPr>
          <a:xfrm>
            <a:off x="457200" y="502920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548640" y="5138928"/>
            <a:ext cx="1463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1">
                <a:solidFill>
                  <a:srgbClr val="061F32"/>
                </a:solidFill>
                <a:latin typeface="Microsoft YaHei"/>
              </a:defRPr>
            </a:pPr>
            <a:r>
              <a:t>社区团购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103120" y="5029200"/>
            <a:ext cx="2286000" cy="59436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Rectangle 77"/>
          <p:cNvSpPr/>
          <p:nvPr/>
        </p:nvSpPr>
        <p:spPr>
          <a:xfrm>
            <a:off x="2103120" y="502920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TextBox 78"/>
          <p:cNvSpPr txBox="1"/>
          <p:nvPr/>
        </p:nvSpPr>
        <p:spPr>
          <a:xfrm>
            <a:off x="2194560" y="5138928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多多买菜、兴盛优选</a:t>
            </a:r>
          </a:p>
        </p:txBody>
      </p:sp>
      <p:sp>
        <p:nvSpPr>
          <p:cNvPr id="80" name="Rectangle 79"/>
          <p:cNvSpPr/>
          <p:nvPr/>
        </p:nvSpPr>
        <p:spPr>
          <a:xfrm>
            <a:off x="4389120" y="5029200"/>
            <a:ext cx="3840480" cy="59436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Rectangle 80"/>
          <p:cNvSpPr/>
          <p:nvPr/>
        </p:nvSpPr>
        <p:spPr>
          <a:xfrm>
            <a:off x="4389120" y="502920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4480560" y="5138928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预售自提+团长网络+本地供应链</a:t>
            </a:r>
          </a:p>
        </p:txBody>
      </p:sp>
      <p:sp>
        <p:nvSpPr>
          <p:cNvPr id="83" name="Rectangle 82"/>
          <p:cNvSpPr/>
          <p:nvPr/>
        </p:nvSpPr>
        <p:spPr>
          <a:xfrm>
            <a:off x="8229600" y="5029200"/>
            <a:ext cx="3474720" cy="59436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Rectangle 83"/>
          <p:cNvSpPr/>
          <p:nvPr/>
        </p:nvSpPr>
        <p:spPr>
          <a:xfrm>
            <a:off x="8229600" y="5029200"/>
            <a:ext cx="6350" cy="594360"/>
          </a:xfrm>
          <a:prstGeom prst="rect">
            <a:avLst/>
          </a:prstGeom>
          <a:solidFill>
            <a:srgbClr val="E7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TextBox 84"/>
          <p:cNvSpPr txBox="1"/>
          <p:nvPr/>
        </p:nvSpPr>
        <p:spPr>
          <a:xfrm>
            <a:off x="8321040" y="5138928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靠“低价+信任”赚钱</a:t>
            </a:r>
          </a:p>
        </p:txBody>
      </p:sp>
      <p:sp>
        <p:nvSpPr>
          <p:cNvPr id="86" name="Rectangle 85"/>
          <p:cNvSpPr/>
          <p:nvPr/>
        </p:nvSpPr>
        <p:spPr>
          <a:xfrm>
            <a:off x="457200" y="5760720"/>
            <a:ext cx="11247120" cy="731520"/>
          </a:xfrm>
          <a:prstGeom prst="rect">
            <a:avLst/>
          </a:prstGeom>
          <a:solidFill>
            <a:srgbClr val="FDF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Rectangle 86"/>
          <p:cNvSpPr/>
          <p:nvPr/>
        </p:nvSpPr>
        <p:spPr>
          <a:xfrm>
            <a:off x="457200" y="5760720"/>
            <a:ext cx="38100" cy="731520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640080" y="580644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200" b="1">
                <a:solidFill>
                  <a:srgbClr val="C0392B"/>
                </a:solidFill>
                <a:latin typeface="Arial"/>
              </a:defRPr>
            </a:pPr>
            <a:r>
              <a:t>关键判断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640080" y="6080760"/>
            <a:ext cx="10972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未来5年，“中间态”超市最危险。2025年上半年全国已关闭至少720家超市门店，这个数字还会扩大。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800" b="1">
                <a:solidFill>
                  <a:srgbClr val="061F32"/>
                </a:solidFill>
                <a:latin typeface="Microsoft YaHei"/>
              </a:defRPr>
            </a:pPr>
            <a:r>
              <a:t>消费端三个不可逆变化：质价比、体验情绪、场景分裂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43000"/>
            <a:ext cx="11247120" cy="1905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Source: CCFA/尼尔森IQ/贝恩/商务部研究院/企业财报 | 数据截止: 2026年7月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11/14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3474720" cy="914400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4360" y="1508760"/>
            <a:ext cx="731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3600" b="1">
                <a:solidFill>
                  <a:srgbClr val="FFFFFF"/>
                </a:solidFill>
                <a:latin typeface="Arial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1554480"/>
            <a:ext cx="24688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从“追求便宜”</a:t>
            </a:r>
            <a:br/>
            <a:r>
              <a:t>到“追求质价比”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2377440"/>
            <a:ext cx="3474720" cy="256032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2468880"/>
            <a:ext cx="3108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2025年中国快消品销量增长3.8%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3017520"/>
            <a:ext cx="3108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但平均售价下降2.4%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566160"/>
            <a:ext cx="3108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仓储会员店增速40%、折扣庒92%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4114800"/>
            <a:ext cx="3108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低价是入场券，品质才是复购理由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51960" y="1463040"/>
            <a:ext cx="3474720" cy="914400"/>
          </a:xfrm>
          <a:prstGeom prst="rect">
            <a:avLst/>
          </a:prstGeom>
          <a:solidFill>
            <a:srgbClr val="F47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89120" y="1508760"/>
            <a:ext cx="731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3600" b="1">
                <a:solidFill>
                  <a:srgbClr val="FFFFFF"/>
                </a:solidFill>
                <a:latin typeface="Arial"/>
              </a:defRPr>
            </a:pPr>
            <a: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66360" y="1554480"/>
            <a:ext cx="24688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从“买商品”</a:t>
            </a:r>
            <a:br/>
            <a:r>
              <a:t>到“买体验+情绪”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251960" y="2377440"/>
            <a:ext cx="3474720" cy="256032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34840" y="2468880"/>
            <a:ext cx="3108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近六成青年愿为情绪价值买单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34840" y="3017520"/>
            <a:ext cx="3108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超市从“卖货场”向“第三空间”升维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34840" y="3566160"/>
            <a:ext cx="3108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现场制售烟火气是线上无法替代的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34840" y="4114800"/>
            <a:ext cx="3108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零售的尽头是商品，商品的背后是人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046720" y="1463040"/>
            <a:ext cx="3474720" cy="914400"/>
          </a:xfrm>
          <a:prstGeom prst="rect">
            <a:avLst/>
          </a:prstGeom>
          <a:solidFill>
            <a:srgbClr val="177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183880" y="1508760"/>
            <a:ext cx="731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3600" b="1">
                <a:solidFill>
                  <a:srgbClr val="FFFFFF"/>
                </a:solidFill>
                <a:latin typeface="Arial"/>
              </a:defRPr>
            </a:pPr>
            <a:r>
              <a:t>03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961120" y="1554480"/>
            <a:ext cx="24688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从“到店”</a:t>
            </a:r>
            <a:br/>
            <a:r>
              <a:t>到“到货”场景分裂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046720" y="2377440"/>
            <a:ext cx="3474720" cy="256032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229600" y="2468880"/>
            <a:ext cx="3108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周末“逛”大店/会员店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0" y="3017520"/>
            <a:ext cx="3108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日常“快”即时零售/社区店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0" y="3566160"/>
            <a:ext cx="3108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囤货“省”团购/折扣店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29600" y="4114800"/>
            <a:ext cx="31089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一家超市不可能满足所有场景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57200" y="5212080"/>
            <a:ext cx="11247120" cy="100584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0080" y="530352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0"/>
              </a:spcAft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这三个变化不是周期性波动，是结构性的消费行为迁移。消费者根据不同场景选择不同渠道——必须在某个场景做到极致。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800" b="1">
                <a:solidFill>
                  <a:srgbClr val="061F32"/>
                </a:solidFill>
                <a:latin typeface="Microsoft YaHei"/>
              </a:defRPr>
            </a:pPr>
            <a:r>
              <a:t>对galingas的四个战略方向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43000"/>
            <a:ext cx="11247120" cy="1905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Source: CCFA/尼尔森IQ/贝恩/商务部研究院/企业财报 | 数据截止: 2026年7月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12/14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5486400" cy="22860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463040"/>
            <a:ext cx="5486400" cy="50800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40080" y="1645920"/>
            <a:ext cx="1097280" cy="320040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166420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方向一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0" y="1627632"/>
            <a:ext cx="3931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061F32"/>
                </a:solidFill>
                <a:latin typeface="Microsoft YaHei"/>
              </a:defRPr>
            </a:pPr>
            <a:r>
              <a:t>供应链赋能正逢其时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2057400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自有品牌从“贴牌”到“深度研发”的转型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441448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大量中小超市急需供应链升级服务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2825496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galingas的垫资代采模式填补缺口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209544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重点服务：正在做调改2.0的区域连锁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63640" y="1463040"/>
            <a:ext cx="5486400" cy="22860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63640" y="1463040"/>
            <a:ext cx="5486400" cy="50800"/>
          </a:xfrm>
          <a:prstGeom prst="rect">
            <a:avLst/>
          </a:prstGeom>
          <a:solidFill>
            <a:srgbClr val="177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446520" y="1645920"/>
            <a:ext cx="1097280" cy="320040"/>
          </a:xfrm>
          <a:prstGeom prst="rect">
            <a:avLst/>
          </a:prstGeom>
          <a:solidFill>
            <a:srgbClr val="177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46520" y="166420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方向二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35240" y="1627632"/>
            <a:ext cx="3931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061F32"/>
                </a:solidFill>
                <a:latin typeface="Microsoft YaHei"/>
              </a:defRPr>
            </a:pPr>
            <a:r>
              <a:t>闪电仓赛道即将洗牌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37960" y="2057400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“原来八九成闪电仓可能会死掉”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37960" y="2441448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大量仓店需要调改、整合或被收购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37960" y="2825496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galingas可成为区域整合者或服务商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37960" y="3209544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2026年先建能力再谈规模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7200" y="3931920"/>
            <a:ext cx="5486400" cy="22860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57200" y="3931920"/>
            <a:ext cx="5486400" cy="50800"/>
          </a:xfrm>
          <a:prstGeom prst="rect">
            <a:avLst/>
          </a:prstGeom>
          <a:solidFill>
            <a:srgbClr val="F47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40080" y="4114800"/>
            <a:ext cx="1097280" cy="320040"/>
          </a:xfrm>
          <a:prstGeom prst="rect">
            <a:avLst/>
          </a:prstGeom>
          <a:solidFill>
            <a:srgbClr val="F47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413308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方向三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828800" y="4096512"/>
            <a:ext cx="3931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061F32"/>
                </a:solidFill>
                <a:latin typeface="Microsoft YaHei"/>
              </a:defRPr>
            </a:pPr>
            <a:r>
              <a:t>硬折扣调改是增量市场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" y="4526280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2026年硬折扣从长三角向华北、大湾区扩展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4910328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galingas在广东有根据地，河北有出差经验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1520" y="5294376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核心是SKU精简+自有品牌+供应链效率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1520" y="5678424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不是简单“降价”，是系统工程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263640" y="3931920"/>
            <a:ext cx="5486400" cy="22860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6263640" y="3931920"/>
            <a:ext cx="5486400" cy="50800"/>
          </a:xfrm>
          <a:prstGeom prst="rect">
            <a:avLst/>
          </a:prstGeom>
          <a:solidFill>
            <a:srgbClr val="00196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446520" y="4114800"/>
            <a:ext cx="1097280" cy="320040"/>
          </a:xfrm>
          <a:prstGeom prst="rect">
            <a:avLst/>
          </a:prstGeom>
          <a:solidFill>
            <a:srgbClr val="00196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446520" y="4133088"/>
            <a:ext cx="1097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方向四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635240" y="4096512"/>
            <a:ext cx="3931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061F32"/>
                </a:solidFill>
                <a:latin typeface="Microsoft YaHei"/>
              </a:defRPr>
            </a:pPr>
            <a:r>
              <a:t>社群与社区团购融合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37960" y="4526280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社区团购从“资本驱动”转“信任驱动”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537960" y="4910328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“私域+直播+团购+自有品牌”成门店标配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537960" y="5294376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兴盛优选区域盈利证明路径可行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37960" y="5678424"/>
            <a:ext cx="5029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• 社群代运营与社区团购深度融合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3600" b="1">
                <a:solidFill>
                  <a:srgbClr val="08A6F6"/>
                </a:solidFill>
                <a:latin typeface="Microsoft YaHei"/>
              </a:defRPr>
            </a:pPr>
            <a:r>
              <a:t>三句话讲透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463040"/>
            <a:ext cx="1371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6000" b="1">
                <a:solidFill>
                  <a:srgbClr val="08A6F6"/>
                </a:solidFill>
                <a:latin typeface="Arial"/>
              </a:defRPr>
            </a:pPr>
            <a: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0320" y="1463040"/>
            <a:ext cx="8686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行业不是在“升级”，是在“分裂”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60320" y="2057400"/>
            <a:ext cx="8686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0"/>
              </a:spcAft>
              <a:defRPr sz="1400" b="0">
                <a:solidFill>
                  <a:srgbClr val="99BBED"/>
                </a:solidFill>
                <a:latin typeface="Microsoft YaHei"/>
              </a:defRPr>
            </a:pPr>
            <a:r>
              <a:t>未来不存在“什么都能做”的通用超市。六条路，每条路背后是完全不同的商业逻辑。选错路，越努力死得越快。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2834640"/>
            <a:ext cx="10058400" cy="6350"/>
          </a:xfrm>
          <a:prstGeom prst="rect">
            <a:avLst/>
          </a:prstGeom>
          <a:solidFill>
            <a:srgbClr val="2D5E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3108960"/>
            <a:ext cx="1371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6000" b="1">
                <a:solidFill>
                  <a:srgbClr val="08A6F6"/>
                </a:solidFill>
                <a:latin typeface="Arial"/>
              </a:defRPr>
            </a:pPr>
            <a: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108960"/>
            <a:ext cx="8686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供应链深度是所有路径的共同底座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3703320"/>
            <a:ext cx="8686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0"/>
              </a:spcAft>
              <a:defRPr sz="1400" b="0">
                <a:solidFill>
                  <a:srgbClr val="99BBED"/>
                </a:solidFill>
                <a:latin typeface="Microsoft YaHei"/>
              </a:defRPr>
            </a:pPr>
            <a:r>
              <a:t>无论走哪条路，都绕不开三个硬指标：自有品牌占比、直采比例、供应链链路长度。这是galingas的核心能力区。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480560"/>
            <a:ext cx="10058400" cy="6350"/>
          </a:xfrm>
          <a:prstGeom prst="rect">
            <a:avLst/>
          </a:prstGeom>
          <a:solidFill>
            <a:srgbClr val="2D5E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4754880"/>
            <a:ext cx="1371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6000" b="1">
                <a:solidFill>
                  <a:srgbClr val="08A6F6"/>
                </a:solidFill>
                <a:latin typeface="Arial"/>
              </a:defRPr>
            </a:pPr>
            <a: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60320" y="4754880"/>
            <a:ext cx="8686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AI不是选项，是门槛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60320" y="5349240"/>
            <a:ext cx="8686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0"/>
              </a:spcAft>
              <a:defRPr sz="1400" b="0">
                <a:solidFill>
                  <a:srgbClr val="99BBED"/>
                </a:solidFill>
                <a:latin typeface="Microsoft YaHei"/>
              </a:defRPr>
            </a:pPr>
            <a:r>
              <a:t>不用AI的超市连“选什么货”都判断不准。物美AI调改店日均销售增长50%-300%，这是已验证的ROI。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828800" y="2286000"/>
            <a:ext cx="85039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8000" b="1">
                <a:solidFill>
                  <a:srgbClr val="FFFFFF"/>
                </a:solidFill>
                <a:latin typeface="Microsoft YaHei"/>
              </a:defRPr>
            </a:pPr>
            <a:r>
              <a:t>谢谢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3840480"/>
            <a:ext cx="8503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2000" b="0">
                <a:solidFill>
                  <a:srgbClr val="08A6F6"/>
                </a:solidFill>
                <a:latin typeface="Microsoft YaHei"/>
              </a:defRPr>
            </a:pPr>
            <a:r>
              <a:t>galingas | 咖林咖斯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4389120"/>
            <a:ext cx="8503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600" b="0">
                <a:solidFill>
                  <a:srgbClr val="99BBED"/>
                </a:solidFill>
                <a:latin typeface="Arial"/>
              </a:defRPr>
            </a:pPr>
            <a:r>
              <a:t>400-077-0083 | galingas.com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800" b="1">
                <a:solidFill>
                  <a:srgbClr val="061F32"/>
                </a:solidFill>
                <a:latin typeface="Microsoft YaHei"/>
              </a:defRPr>
            </a:pPr>
            <a:r>
              <a:t>目录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43000"/>
            <a:ext cx="11247120" cy="1905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Source: CCFA/尼尔森IQ/贝恩/商务部研究院/企业财报 | 数据截止: 2026年7月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02/14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554480"/>
            <a:ext cx="10972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4800" b="1">
                <a:solidFill>
                  <a:srgbClr val="061F32"/>
                </a:solidFill>
                <a:latin typeface="Arial"/>
              </a:defRPr>
            </a:pPr>
            <a:r>
              <a:t>01</a:t>
            </a:r>
          </a:p>
        </p:txBody>
      </p:sp>
      <p:sp>
        <p:nvSpPr>
          <p:cNvPr id="7" name="Rectangle 6"/>
          <p:cNvSpPr/>
          <p:nvPr/>
        </p:nvSpPr>
        <p:spPr>
          <a:xfrm>
            <a:off x="1828800" y="1645920"/>
            <a:ext cx="25400" cy="548640"/>
          </a:xfrm>
          <a:prstGeom prst="rect">
            <a:avLst/>
          </a:prstGeom>
          <a:solidFill>
            <a:srgbClr val="08A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103120" y="1554480"/>
            <a:ext cx="9144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200" b="1">
                <a:solidFill>
                  <a:srgbClr val="061F32"/>
                </a:solidFill>
                <a:latin typeface="Microsoft YaHei"/>
              </a:defRPr>
            </a:pPr>
            <a:r>
              <a:t>核心判断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201168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400" b="0">
                <a:solidFill>
                  <a:srgbClr val="808080"/>
                </a:solidFill>
                <a:latin typeface="Microsoft YaHei"/>
              </a:defRPr>
            </a:pPr>
            <a:r>
              <a:t>行业在“分裂”而非“进化”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743200"/>
            <a:ext cx="10972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4800" b="1">
                <a:solidFill>
                  <a:srgbClr val="061F32"/>
                </a:solidFill>
                <a:latin typeface="Arial"/>
              </a:defRPr>
            </a:pPr>
            <a:r>
              <a:t>02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28800" y="2834640"/>
            <a:ext cx="25400" cy="548640"/>
          </a:xfrm>
          <a:prstGeom prst="rect">
            <a:avLst/>
          </a:prstGeom>
          <a:solidFill>
            <a:srgbClr val="08A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103120" y="2743200"/>
            <a:ext cx="9144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200" b="1">
                <a:solidFill>
                  <a:srgbClr val="061F32"/>
                </a:solidFill>
                <a:latin typeface="Microsoft YaHei"/>
              </a:defRPr>
            </a:pPr>
            <a:r>
              <a:t>六大演进方向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320040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400" b="0">
                <a:solidFill>
                  <a:srgbClr val="808080"/>
                </a:solidFill>
                <a:latin typeface="Microsoft YaHei"/>
              </a:defRPr>
            </a:pPr>
            <a:r>
              <a:t>硬折扣 / 仓储会员店 / 即时零售 / 商超调改 / 自有品牌 / AI数字化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931920"/>
            <a:ext cx="10972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4800" b="1">
                <a:solidFill>
                  <a:srgbClr val="061F32"/>
                </a:solidFill>
                <a:latin typeface="Arial"/>
              </a:defRPr>
            </a:pPr>
            <a:r>
              <a:t>03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828800" y="4023360"/>
            <a:ext cx="25400" cy="548640"/>
          </a:xfrm>
          <a:prstGeom prst="rect">
            <a:avLst/>
          </a:prstGeom>
          <a:solidFill>
            <a:srgbClr val="08A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103120" y="3931920"/>
            <a:ext cx="9144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200" b="1">
                <a:solidFill>
                  <a:srgbClr val="061F32"/>
                </a:solidFill>
                <a:latin typeface="Microsoft YaHei"/>
              </a:defRPr>
            </a:pPr>
            <a:r>
              <a:t>行业结构与消费变化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43891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400" b="0">
                <a:solidFill>
                  <a:srgbClr val="808080"/>
                </a:solidFill>
                <a:latin typeface="Microsoft YaHei"/>
              </a:defRPr>
            </a:pPr>
            <a:r>
              <a:t>六业态并存 + 消费端三个不可逆变化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5120640"/>
            <a:ext cx="10972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4800" b="1">
                <a:solidFill>
                  <a:srgbClr val="061F32"/>
                </a:solidFill>
                <a:latin typeface="Arial"/>
              </a:defRPr>
            </a:pPr>
            <a:r>
              <a:t>04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828800" y="5212080"/>
            <a:ext cx="25400" cy="548640"/>
          </a:xfrm>
          <a:prstGeom prst="rect">
            <a:avLst/>
          </a:prstGeom>
          <a:solidFill>
            <a:srgbClr val="08A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103120" y="5120640"/>
            <a:ext cx="9144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200" b="1">
                <a:solidFill>
                  <a:srgbClr val="061F32"/>
                </a:solidFill>
                <a:latin typeface="Microsoft YaHei"/>
              </a:defRPr>
            </a:pPr>
            <a:r>
              <a:t>战略启示与总结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03120" y="557784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400" b="0">
                <a:solidFill>
                  <a:srgbClr val="808080"/>
                </a:solidFill>
                <a:latin typeface="Microsoft YaHei"/>
              </a:defRPr>
            </a:pPr>
            <a:r>
              <a:t>对galingas的四个方向 + 三句话讲透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800" b="1">
                <a:solidFill>
                  <a:srgbClr val="061F32"/>
                </a:solidFill>
                <a:latin typeface="Microsoft YaHei"/>
              </a:defRPr>
            </a:pPr>
            <a:r>
              <a:t>超市行业正在经历30年来最剧烈的结构性分化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43000"/>
            <a:ext cx="11247120" cy="1905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Source: CCFA/尼尔森IQ/贝恩/商务部研究院/企业财报 | 数据截止: 2026年7月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03/14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463040"/>
            <a:ext cx="4114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2000" b="1">
                <a:solidFill>
                  <a:srgbClr val="061F32"/>
                </a:solidFill>
                <a:latin typeface="Microsoft YaHei"/>
              </a:defRPr>
            </a:pPr>
            <a:r>
              <a:t>分裂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0" y="1463040"/>
            <a:ext cx="6675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400" b="1">
                <a:solidFill>
                  <a:srgbClr val="C0392B"/>
                </a:solidFill>
                <a:latin typeface="Microsoft YaHei"/>
              </a:defRPr>
            </a:pPr>
            <a:r>
              <a:t>不是“进化”，是“分裂”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0" y="2103120"/>
            <a:ext cx="66751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60000"/>
              </a:lnSpc>
              <a:spcBef>
                <a:spcPts val="0"/>
              </a:spcBef>
              <a:spcAft>
                <a:spcPts val="1200"/>
              </a:spcAft>
              <a:defRPr sz="1600" b="0">
                <a:solidFill>
                  <a:srgbClr val="1A1A2E"/>
                </a:solidFill>
                <a:latin typeface="Arial"/>
              </a:defRPr>
            </a:pPr>
            <a:r>
              <a:t>传统大卖场的“大而全”模式正在瓦解，行业分裂为至少六种截然不同的业态模型，每种背后是完全不同的供应链逻辑、成本结构和用户心智。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defRPr sz="1800" b="1">
                <a:solidFill>
                  <a:srgbClr val="061F32"/>
                </a:solidFill>
                <a:latin typeface="Arial"/>
              </a:defRPr>
            </a:pPr>
            <a:r>
              <a:t>未来5-10年，不存在“通用型超市”的生存空间。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1A1A2E"/>
                </a:solidFill>
                <a:latin typeface="Arial"/>
              </a:defRPr>
            </a:pPr>
            <a:r>
              <a:t>竞争的底层逻辑从谁货架多变为：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061F32"/>
                </a:solidFill>
                <a:latin typeface="Arial"/>
              </a:defRPr>
            </a:pPr>
            <a:r>
              <a:t>• 谁供应链深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061F32"/>
                </a:solidFill>
                <a:latin typeface="Arial"/>
              </a:defRPr>
            </a:pPr>
            <a:r>
              <a:t>• 谁离用户近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061F32"/>
                </a:solidFill>
                <a:latin typeface="Arial"/>
              </a:defRPr>
            </a:pPr>
            <a:r>
              <a:t>• 谁效率高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5303520"/>
            <a:ext cx="1737360" cy="502920"/>
          </a:xfrm>
          <a:prstGeom prst="rect">
            <a:avLst/>
          </a:prstGeom>
          <a:solidFill>
            <a:srgbClr val="00196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" y="5349240"/>
            <a:ext cx="1737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仓储会员店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95728" y="5303520"/>
            <a:ext cx="1737360" cy="502920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395728" y="5349240"/>
            <a:ext cx="1737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硬折扣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334256" y="5303520"/>
            <a:ext cx="1737360" cy="502920"/>
          </a:xfrm>
          <a:prstGeom prst="rect">
            <a:avLst/>
          </a:prstGeom>
          <a:solidFill>
            <a:srgbClr val="177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34256" y="5349240"/>
            <a:ext cx="1737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即时零售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72784" y="5303520"/>
            <a:ext cx="1737360" cy="502920"/>
          </a:xfrm>
          <a:prstGeom prst="rect">
            <a:avLst/>
          </a:prstGeom>
          <a:solidFill>
            <a:srgbClr val="F47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272784" y="5349240"/>
            <a:ext cx="1737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调改商超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11312" y="5303520"/>
            <a:ext cx="1737360" cy="502920"/>
          </a:xfrm>
          <a:prstGeom prst="rect">
            <a:avLst/>
          </a:prstGeom>
          <a:solidFill>
            <a:srgbClr val="8E44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11312" y="5349240"/>
            <a:ext cx="1737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社区生鲜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149840" y="5303520"/>
            <a:ext cx="1737360" cy="50292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149840" y="5349240"/>
            <a:ext cx="1737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社区团购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800" b="1">
                <a:solidFill>
                  <a:srgbClr val="061F32"/>
                </a:solidFill>
                <a:latin typeface="Microsoft YaHei"/>
              </a:defRPr>
            </a:pPr>
            <a:r>
              <a:t>硬折扣从边缘业态变为主流战场，92%渠道增速验证结构性迁移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43000"/>
            <a:ext cx="11247120" cy="1905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Source: CCFA/尼尔森IQ/贝恩/商务部研究院/企业财报 | 数据截止: 2026年7月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04/14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3474720" cy="14630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554480"/>
            <a:ext cx="3474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5200" b="1">
                <a:solidFill>
                  <a:srgbClr val="C0392B"/>
                </a:solidFill>
                <a:latin typeface="Arial"/>
              </a:defRPr>
            </a:pPr>
            <a:r>
              <a:t>92%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474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808080"/>
                </a:solidFill>
                <a:latin typeface="Microsoft YaHei"/>
              </a:defRPr>
            </a:pPr>
            <a:r>
              <a:t>折扣店渠道增速</a:t>
            </a:r>
            <a:br/>
            <a:r>
              <a:t>（2025年）</a:t>
            </a:r>
          </a:p>
        </p:txBody>
      </p:sp>
      <p:sp>
        <p:nvSpPr>
          <p:cNvPr id="9" name="Rectangle 8"/>
          <p:cNvSpPr/>
          <p:nvPr/>
        </p:nvSpPr>
        <p:spPr>
          <a:xfrm>
            <a:off x="4251960" y="1463040"/>
            <a:ext cx="3474720" cy="14630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251960" y="1554480"/>
            <a:ext cx="3474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5200" b="1">
                <a:solidFill>
                  <a:srgbClr val="C0392B"/>
                </a:solidFill>
                <a:latin typeface="Arial"/>
              </a:defRPr>
            </a:pPr>
            <a:r>
              <a:t>90%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51960" y="2286000"/>
            <a:ext cx="3474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808080"/>
                </a:solidFill>
                <a:latin typeface="Microsoft YaHei"/>
              </a:defRPr>
            </a:pPr>
            <a:r>
              <a:t>奥乐齐</a:t>
            </a:r>
            <a:br/>
            <a:r>
              <a:t>自有品牌占比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46720" y="1463040"/>
            <a:ext cx="3474720" cy="14630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6720" y="1554480"/>
            <a:ext cx="3474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5200" b="1">
                <a:solidFill>
                  <a:srgbClr val="C0392B"/>
                </a:solidFill>
                <a:latin typeface="Arial"/>
              </a:defRPr>
            </a:pPr>
            <a:r>
              <a:t>~2000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6720" y="2286000"/>
            <a:ext cx="3474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808080"/>
                </a:solidFill>
                <a:latin typeface="Microsoft YaHei"/>
              </a:defRPr>
            </a:pPr>
            <a:r>
              <a:t>奥乐齐单店SKU</a:t>
            </a:r>
            <a:br/>
            <a:r>
              <a:t>（行业1/10）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200400"/>
            <a:ext cx="38100" cy="32004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928" y="3200400"/>
            <a:ext cx="53766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061F32"/>
                </a:solidFill>
                <a:latin typeface="Microsoft YaHei"/>
              </a:defRPr>
            </a:pPr>
            <a:r>
              <a:t>全球信号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3611880"/>
            <a:ext cx="54864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1A1A2E"/>
                </a:solidFill>
                <a:latin typeface="Arial"/>
              </a:defRPr>
            </a:pPr>
            <a:r>
              <a:t>Aldi在荷兰市场份额指数达114，增速创近年新高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1A1A2E"/>
                </a:solidFill>
                <a:latin typeface="Arial"/>
              </a:defRPr>
            </a:pPr>
            <a:r>
              <a:t>Lidl销售额增长10.7%，是整体市场增速的两倍以上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61F32"/>
                </a:solidFill>
                <a:latin typeface="Arial"/>
              </a:defRPr>
            </a:pPr>
            <a:r>
              <a:t>硬折扣不再是“经济下行期的临时选择”，而是结构性的消费偏好迁移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0" y="3200400"/>
            <a:ext cx="38100" cy="32004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10528" y="3200400"/>
            <a:ext cx="53766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061F32"/>
                </a:solidFill>
                <a:latin typeface="Microsoft YaHei"/>
              </a:defRPr>
            </a:pPr>
            <a:r>
              <a:t>中国战场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3611880"/>
            <a:ext cx="54864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1A1A2E"/>
                </a:solidFill>
                <a:latin typeface="Arial"/>
              </a:defRPr>
            </a:pPr>
            <a:r>
              <a:t>盒马超盒算NB突破350家店并放开加盟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1A1A2E"/>
                </a:solidFill>
                <a:latin typeface="Arial"/>
              </a:defRPr>
            </a:pPr>
            <a:r>
              <a:t>奥乐齐中国销售翻倍至20亿元，单店年均营收3600万元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61F32"/>
                </a:solidFill>
                <a:latin typeface="Arial"/>
              </a:defRPr>
            </a:pPr>
            <a:r>
              <a:t>2026年竞争焦点从长三角扩展至华北和大湾区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" y="5212080"/>
            <a:ext cx="11247120" cy="1005840"/>
          </a:xfrm>
          <a:prstGeom prst="rect">
            <a:avLst/>
          </a:prstGeom>
          <a:solidFill>
            <a:srgbClr val="FDF2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57200" y="5212080"/>
            <a:ext cx="38100" cy="1005840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52578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200" b="1">
                <a:solidFill>
                  <a:srgbClr val="C0392B"/>
                </a:solidFill>
                <a:latin typeface="Arial"/>
              </a:defRPr>
            </a:pPr>
            <a:r>
              <a:t>判断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" y="553212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0"/>
              </a:spcAft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硬折扣的核心不是“低价”，而是极简SKU+极致供应链+高比例自有品牌的三位一体。3年内将完成跑马圈地，窗口期所剩无几。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800" b="1">
                <a:solidFill>
                  <a:srgbClr val="061F32"/>
                </a:solidFill>
                <a:latin typeface="Microsoft YaHei"/>
              </a:defRPr>
            </a:pPr>
            <a:r>
              <a:t>山姆一家独大，1400亿销售额背后是会员+自有品牌+全球供应链闭环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43000"/>
            <a:ext cx="11247120" cy="1905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Source: CCFA/尼尔森IQ/贝恩/商务部研究院/企业财报 | 数据截止: 2026年7月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05/14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38100" cy="32004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1463040"/>
            <a:ext cx="53766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061F32"/>
                </a:solidFill>
                <a:latin typeface="Microsoft YaHei"/>
              </a:defRPr>
            </a:pPr>
            <a:r>
              <a:t>山姆中国2025核心数据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800" b="1">
                <a:solidFill>
                  <a:srgbClr val="061F32"/>
                </a:solidFill>
                <a:latin typeface="Arial"/>
              </a:defRPr>
            </a:pPr>
            <a:r>
              <a:t>1,400亿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17520" y="1993392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44546A"/>
                </a:solidFill>
                <a:latin typeface="Microsoft YaHei"/>
              </a:defRPr>
            </a:pPr>
            <a:r>
              <a:t>年销售额（同比+40%）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56032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800" b="1">
                <a:solidFill>
                  <a:srgbClr val="061F32"/>
                </a:solidFill>
                <a:latin typeface="Arial"/>
              </a:defRPr>
            </a:pPr>
            <a:r>
              <a:t>1,070万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17520" y="2633472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44546A"/>
                </a:solidFill>
                <a:latin typeface="Microsoft YaHei"/>
              </a:defRPr>
            </a:pPr>
            <a:r>
              <a:t>付费会员数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20040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800" b="1">
                <a:solidFill>
                  <a:srgbClr val="061F32"/>
                </a:solidFill>
                <a:latin typeface="Arial"/>
              </a:defRPr>
            </a:pPr>
            <a:r>
              <a:t>20亿+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3273552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44546A"/>
                </a:solidFill>
                <a:latin typeface="Microsoft YaHei"/>
              </a:defRPr>
            </a:pPr>
            <a:r>
              <a:t>单店年均销售额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840479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800" b="1">
                <a:solidFill>
                  <a:srgbClr val="061F32"/>
                </a:solidFill>
                <a:latin typeface="Arial"/>
              </a:defRPr>
            </a:pPr>
            <a:r>
              <a:t>50%+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17520" y="3913631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44546A"/>
                </a:solidFill>
                <a:latin typeface="Microsoft YaHei"/>
              </a:defRPr>
            </a:pPr>
            <a:r>
              <a:t>线上销售占比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448056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800" b="1">
                <a:solidFill>
                  <a:srgbClr val="061F32"/>
                </a:solidFill>
                <a:latin typeface="Arial"/>
              </a:defRPr>
            </a:pPr>
            <a:r>
              <a:t>~500个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17520" y="4553712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44546A"/>
                </a:solidFill>
                <a:latin typeface="Microsoft YaHei"/>
              </a:defRPr>
            </a:pPr>
            <a:r>
              <a:t>前置仓+云仓数量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5120640"/>
            <a:ext cx="2286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800" b="1">
                <a:solidFill>
                  <a:srgbClr val="061F32"/>
                </a:solidFill>
                <a:latin typeface="Arial"/>
              </a:defRPr>
            </a:pPr>
            <a:r>
              <a:t>92%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17520" y="5193792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44546A"/>
                </a:solidFill>
                <a:latin typeface="Microsoft YaHei"/>
              </a:defRPr>
            </a:pPr>
            <a:r>
              <a:t>会员续费率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00800" y="1463040"/>
            <a:ext cx="38100" cy="32004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510528" y="1463040"/>
            <a:ext cx="53766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061F32"/>
                </a:solidFill>
                <a:latin typeface="Microsoft YaHei"/>
              </a:defRPr>
            </a:pPr>
            <a:r>
              <a:t>竞争格局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0" y="1920240"/>
            <a:ext cx="54864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800"/>
              </a:spcAft>
              <a:defRPr sz="1400" b="0">
                <a:solidFill>
                  <a:srgbClr val="1A1A2E"/>
                </a:solidFill>
                <a:latin typeface="Arial"/>
              </a:defRPr>
            </a:pPr>
            <a:r>
              <a:t>Costco中国仅7家门店，扩张缓慢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800"/>
              </a:spcAft>
              <a:defRPr sz="1400" b="0">
                <a:solidFill>
                  <a:srgbClr val="1A1A2E"/>
                </a:solidFill>
                <a:latin typeface="Arial"/>
              </a:defRPr>
            </a:pPr>
            <a:r>
              <a:t>盒马已关闭X会员店业务，全面转向鲜生+折扣店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800"/>
              </a:spcAft>
              <a:defRPr sz="1400" b="1">
                <a:solidFill>
                  <a:srgbClr val="061F32"/>
                </a:solidFill>
                <a:latin typeface="Arial"/>
              </a:defRPr>
            </a:pPr>
            <a:r>
              <a:t>仓储会员制赛道在中国实际上已是山姆的独跑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1A1A2E"/>
                </a:solidFill>
                <a:latin typeface="Arial"/>
              </a:defRPr>
            </a:pPr>
            <a:r>
              <a:t>2026年计划新增13家店，门店总数将达76家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00800" y="3931920"/>
            <a:ext cx="38100" cy="32004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10528" y="3931920"/>
            <a:ext cx="53766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061F32"/>
                </a:solidFill>
                <a:latin typeface="Microsoft YaHei"/>
              </a:defRPr>
            </a:pPr>
            <a:r>
              <a:t>护城河分析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0" y="4343400"/>
            <a:ext cx="5486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1A1A2E"/>
                </a:solidFill>
                <a:latin typeface="Arial"/>
              </a:defRPr>
            </a:pPr>
            <a:r>
              <a:t>Member's Mark自有品牌占总销售额20%+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1A1A2E"/>
                </a:solidFill>
                <a:latin typeface="Arial"/>
              </a:defRPr>
            </a:pPr>
            <a:r>
              <a:t>全球供应链议价权 + 独家定制商品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defRPr sz="1400" b="1">
                <a:solidFill>
                  <a:srgbClr val="C0392B"/>
                </a:solidFill>
                <a:latin typeface="Arial"/>
              </a:defRPr>
            </a:pPr>
            <a:r>
              <a:t>美团小象超市、淘宝工厂直发正从信息层和供应链层迂回包抄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61F32"/>
                </a:solidFill>
                <a:latin typeface="Arial"/>
              </a:defRPr>
            </a:pPr>
            <a:r>
              <a:t>山姆的焦虑：不下沉错过增量，下沉太快稀释品牌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5486400"/>
            <a:ext cx="5486400" cy="82296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5532120"/>
            <a:ext cx="51206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0"/>
              </a:spcAft>
              <a:defRPr sz="1300" b="1">
                <a:solidFill>
                  <a:srgbClr val="061F32"/>
                </a:solidFill>
                <a:latin typeface="Microsoft YaHei"/>
              </a:defRPr>
            </a:pPr>
            <a:r>
              <a:t>山姆的真正壁垒不是门店数，而是自有品牌+全球议价权+92%续费率的闭环。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800" b="1">
                <a:solidFill>
                  <a:srgbClr val="061F32"/>
                </a:solidFill>
                <a:latin typeface="Microsoft YaHei"/>
              </a:defRPr>
            </a:pPr>
            <a:r>
              <a:t>即时零售万亿门槛已破，2026年从补贴战转入效率战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43000"/>
            <a:ext cx="11247120" cy="1905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Source: CCFA/尼尔森IQ/贝恩/商务部研究院/企业财报 | 数据截止: 2026年7月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06/14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3474720" cy="14630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554480"/>
            <a:ext cx="3474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4800" b="1">
                <a:solidFill>
                  <a:srgbClr val="177B57"/>
                </a:solidFill>
                <a:latin typeface="Arial"/>
              </a:defRPr>
            </a:pPr>
            <a:r>
              <a:t>1亿万+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474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808080"/>
                </a:solidFill>
                <a:latin typeface="Microsoft YaHei"/>
              </a:defRPr>
            </a:pPr>
            <a:r>
              <a:t>2026年即时零售规模</a:t>
            </a:r>
          </a:p>
        </p:txBody>
      </p:sp>
      <p:sp>
        <p:nvSpPr>
          <p:cNvPr id="9" name="Rectangle 8"/>
          <p:cNvSpPr/>
          <p:nvPr/>
        </p:nvSpPr>
        <p:spPr>
          <a:xfrm>
            <a:off x="4251960" y="1463040"/>
            <a:ext cx="3474720" cy="14630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251960" y="1554480"/>
            <a:ext cx="3474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4800" b="1">
                <a:solidFill>
                  <a:srgbClr val="177B57"/>
                </a:solidFill>
                <a:latin typeface="Arial"/>
              </a:defRPr>
            </a:pPr>
            <a:r>
              <a:t>5万+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51960" y="2286000"/>
            <a:ext cx="3474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808080"/>
                </a:solidFill>
                <a:latin typeface="Microsoft YaHei"/>
              </a:defRPr>
            </a:pPr>
            <a:r>
              <a:t>美团闪电仓数量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46720" y="1463040"/>
            <a:ext cx="3474720" cy="14630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6720" y="1554480"/>
            <a:ext cx="3474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4800" b="1">
                <a:solidFill>
                  <a:srgbClr val="177B57"/>
                </a:solidFill>
                <a:latin typeface="Arial"/>
              </a:defRPr>
            </a:pPr>
            <a:r>
              <a:t>1/3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6720" y="2286000"/>
            <a:ext cx="3474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808080"/>
                </a:solidFill>
                <a:latin typeface="Microsoft YaHei"/>
              </a:defRPr>
            </a:pPr>
            <a:r>
              <a:t>前置仓租金仅门店的1/3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200400"/>
            <a:ext cx="38100" cy="32004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928" y="3200400"/>
            <a:ext cx="53766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061F32"/>
                </a:solidFill>
                <a:latin typeface="Microsoft YaHei"/>
              </a:defRPr>
            </a:pPr>
            <a:r>
              <a:t>规模拐点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3611880"/>
            <a:ext cx="54864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1A1A2E"/>
                </a:solidFill>
                <a:latin typeface="Arial"/>
              </a:defRPr>
            </a:pPr>
            <a:r>
              <a:t>2025年即时零售规模约9714亿元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1A1A2E"/>
                </a:solidFill>
                <a:latin typeface="Arial"/>
              </a:defRPr>
            </a:pPr>
            <a:r>
              <a:t>2026年将突破1亿元元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1A1A2E"/>
                </a:solidFill>
                <a:latin typeface="Arial"/>
              </a:defRPr>
            </a:pPr>
            <a:r>
              <a:t>预计2030年达2亿元元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61F32"/>
                </a:solidFill>
                <a:latin typeface="Arial"/>
              </a:defRPr>
            </a:pPr>
            <a:r>
              <a:t>“十五五”期间年均增速12.6%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0" y="3200400"/>
            <a:ext cx="38100" cy="32004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10528" y="3200400"/>
            <a:ext cx="53766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061F32"/>
                </a:solidFill>
                <a:latin typeface="Microsoft YaHei"/>
              </a:defRPr>
            </a:pPr>
            <a:r>
              <a:t>战争转折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3611880"/>
            <a:ext cx="54864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1A1A2E"/>
                </a:solidFill>
                <a:latin typeface="Arial"/>
              </a:defRPr>
            </a:pPr>
            <a:r>
              <a:t>2025年三大平台烧掉超1000亿元补贴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1A1A2E"/>
                </a:solidFill>
                <a:latin typeface="Arial"/>
              </a:defRPr>
            </a:pPr>
            <a:r>
              <a:t>王兴直言“没有为行业创造价值”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defRPr sz="1400" b="0">
                <a:solidFill>
                  <a:srgbClr val="1A1A2E"/>
                </a:solidFill>
                <a:latin typeface="Arial"/>
              </a:defRPr>
            </a:pPr>
            <a:r>
              <a:t>阿里宣布收缩闪购投入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061F32"/>
                </a:solidFill>
                <a:latin typeface="Arial"/>
              </a:defRPr>
            </a:pPr>
            <a:r>
              <a:t>2026年竞争核心从“补贴”转向“供应链+履约效率+售后服务”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" y="5394960"/>
            <a:ext cx="11247120" cy="868680"/>
          </a:xfrm>
          <a:prstGeom prst="rect">
            <a:avLst/>
          </a:prstGeom>
          <a:solidFill>
            <a:srgbClr val="EAFA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57200" y="5394960"/>
            <a:ext cx="38100" cy="868680"/>
          </a:xfrm>
          <a:prstGeom prst="rect">
            <a:avLst/>
          </a:prstGeom>
          <a:solidFill>
            <a:srgbClr val="177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54406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200" b="1">
                <a:solidFill>
                  <a:srgbClr val="177B57"/>
                </a:solidFill>
                <a:latin typeface="Arial"/>
              </a:defRPr>
            </a:pPr>
            <a:r>
              <a:t>判断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" y="57150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0"/>
              </a:spcAft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“原来百分之八九十的闪电仓可能会死掉”。前置仓租金仅门店1/3，利润率2-3倍——“门店+前置仓”双栖模式是必然选择。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800" b="1">
                <a:solidFill>
                  <a:srgbClr val="061F32"/>
                </a:solidFill>
                <a:latin typeface="Microsoft YaHei"/>
              </a:defRPr>
            </a:pPr>
            <a:r>
              <a:t>商超调改进入2.0深水区，从装修翻新到刮骨疗伤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43000"/>
            <a:ext cx="11247120" cy="1905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Source: CCFA/尼尔森IQ/贝恩/商务部研究院/企业财报 | 数据截止: 2026年7月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07/14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38100" cy="32004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1463040"/>
            <a:ext cx="49194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061F32"/>
                </a:solidFill>
                <a:latin typeface="Microsoft YaHei"/>
              </a:defRPr>
            </a:pPr>
            <a:r>
              <a:t>调改已成行业标配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3200" b="1">
                <a:solidFill>
                  <a:srgbClr val="F47B39"/>
                </a:solidFill>
                <a:latin typeface="Arial"/>
              </a:defRPr>
            </a:pPr>
            <a:r>
              <a:t>79%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201168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44546A"/>
                </a:solidFill>
                <a:latin typeface="Microsoft YaHei"/>
              </a:defRPr>
            </a:pPr>
            <a:r>
              <a:t>大卖场2025年已调改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51460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3200" b="1">
                <a:solidFill>
                  <a:srgbClr val="F47B39"/>
                </a:solidFill>
                <a:latin typeface="Arial"/>
              </a:defRPr>
            </a:pPr>
            <a:r>
              <a:t>76%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60320" y="260604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44546A"/>
                </a:solidFill>
                <a:latin typeface="Microsoft YaHei"/>
              </a:defRPr>
            </a:pPr>
            <a:r>
              <a:t>计划2026年继续推进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10896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3200" b="1">
                <a:solidFill>
                  <a:srgbClr val="F47B39"/>
                </a:solidFill>
                <a:latin typeface="Arial"/>
              </a:defRPr>
            </a:pPr>
            <a:r>
              <a:t>1.7倍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60320" y="320040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44546A"/>
                </a:solidFill>
                <a:latin typeface="Microsoft YaHei"/>
              </a:defRPr>
            </a:pPr>
            <a:r>
              <a:t>调改成功店销售额倍数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370332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3200" b="1">
                <a:solidFill>
                  <a:srgbClr val="F47B39"/>
                </a:solidFill>
                <a:latin typeface="Arial"/>
              </a:defRPr>
            </a:pPr>
            <a:r>
              <a:t>75%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60320" y="379476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44546A"/>
                </a:solidFill>
                <a:latin typeface="Microsoft YaHei"/>
              </a:defRPr>
            </a:pPr>
            <a:r>
              <a:t>调改占比超30%的企业双增长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943600" y="1463040"/>
            <a:ext cx="38100" cy="32004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053328" y="1463040"/>
            <a:ext cx="58338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061F32"/>
                </a:solidFill>
                <a:latin typeface="Microsoft YaHei"/>
              </a:defRPr>
            </a:pPr>
            <a:r>
              <a:t>调改演进路线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943600" y="1920240"/>
            <a:ext cx="1645920" cy="457200"/>
          </a:xfrm>
          <a:prstGeom prst="rect">
            <a:avLst/>
          </a:prstGeom>
          <a:solidFill>
            <a:srgbClr val="F47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943600" y="1965960"/>
            <a:ext cx="1645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调改1.0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72400" y="192024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200" b="0">
                <a:solidFill>
                  <a:srgbClr val="808080"/>
                </a:solidFill>
                <a:latin typeface="Arial"/>
              </a:defRPr>
            </a:pPr>
            <a:r>
              <a:t>2023-2024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961120" y="1965960"/>
            <a:ext cx="365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2000" b="0">
                <a:solidFill>
                  <a:srgbClr val="808080"/>
                </a:solidFill>
                <a:latin typeface="Arial"/>
              </a:defRPr>
            </a:pPr>
            <a:r>
              <a:t>→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18320" y="1874520"/>
            <a:ext cx="25603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学习胖东来</a:t>
            </a:r>
            <a:br/>
            <a:r>
              <a:t>门店焕新、商品汰换、装修升级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943600" y="3291840"/>
            <a:ext cx="1645920" cy="457200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943600" y="3337560"/>
            <a:ext cx="1645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调改2.0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772400" y="329184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200" b="0">
                <a:solidFill>
                  <a:srgbClr val="808080"/>
                </a:solidFill>
                <a:latin typeface="Arial"/>
              </a:defRPr>
            </a:pPr>
            <a:r>
              <a:t>2025-2026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961120" y="3337560"/>
            <a:ext cx="365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2000" b="0">
                <a:solidFill>
                  <a:srgbClr val="808080"/>
                </a:solidFill>
                <a:latin typeface="Arial"/>
              </a:defRPr>
            </a:pPr>
            <a:r>
              <a:t>→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418320" y="3246120"/>
            <a:ext cx="25603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结构化深耕</a:t>
            </a:r>
            <a:br/>
            <a:r>
              <a:t>供应链优化、自有品牌发展</a:t>
            </a:r>
            <a:br/>
            <a:r>
              <a:t>团队/品质/流程系统化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943600" y="4663440"/>
            <a:ext cx="1645920" cy="45720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943600" y="4709160"/>
            <a:ext cx="1645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调改3.0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72400" y="466344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200" b="0">
                <a:solidFill>
                  <a:srgbClr val="808080"/>
                </a:solidFill>
                <a:latin typeface="Arial"/>
              </a:defRPr>
            </a:pPr>
            <a:r>
              <a:t>预判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418320" y="4617720"/>
            <a:ext cx="25603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200" b="0">
                <a:solidFill>
                  <a:srgbClr val="1A1A2E"/>
                </a:solidFill>
                <a:latin typeface="Microsoft YaHei"/>
              </a:defRPr>
            </a:pPr>
            <a:r>
              <a:t>数字化+AI深度渗透</a:t>
            </a:r>
            <a:br/>
            <a:r>
              <a:t>选品算法化、补货自动化</a:t>
            </a:r>
            <a:br/>
            <a:r>
              <a:t>定价动态化、出清智能化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57200" y="5486400"/>
            <a:ext cx="11247120" cy="777240"/>
          </a:xfrm>
          <a:prstGeom prst="rect">
            <a:avLst/>
          </a:prstGeom>
          <a:solidFill>
            <a:srgbClr val="FEF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457200" y="5486400"/>
            <a:ext cx="38100" cy="777240"/>
          </a:xfrm>
          <a:prstGeom prst="rect">
            <a:avLst/>
          </a:prstGeom>
          <a:solidFill>
            <a:srgbClr val="F47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40080" y="553212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200" b="1">
                <a:solidFill>
                  <a:srgbClr val="F47B39"/>
                </a:solidFill>
                <a:latin typeface="Arial"/>
              </a:defRPr>
            </a:pPr>
            <a:r>
              <a:t>判断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0080" y="576072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“短期效果靠商品，长期成效靠管理”。步步高2025年营收增长22.71%，但永辉仍持续亏损——调改不是万能药，执行力才是分水岭。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800" b="1">
                <a:solidFill>
                  <a:srgbClr val="061F32"/>
                </a:solidFill>
                <a:latin typeface="Microsoft YaHei"/>
              </a:defRPr>
            </a:pPr>
            <a:r>
              <a:t>自有品牌从贴牌到深度研发，中国8%渗透率距欧洰30%+仍有巨大空间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43000"/>
            <a:ext cx="11247120" cy="1905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Source: CCFA/尼尔森IQ/贝恩/商务部研究院/企业财报 | 数据截止: 2026年7月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08/14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38100" cy="32004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1463040"/>
            <a:ext cx="44622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061F32"/>
                </a:solidFill>
                <a:latin typeface="Microsoft YaHei"/>
              </a:defRPr>
            </a:pPr>
            <a:r>
              <a:t>渗透率差距即增长空间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011680"/>
            <a:ext cx="914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400" b="1">
                <a:solidFill>
                  <a:srgbClr val="1A1A2E"/>
                </a:solidFill>
                <a:latin typeface="Microsoft YaHei"/>
              </a:defRPr>
            </a:pPr>
            <a:r>
              <a:t>中国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057400"/>
            <a:ext cx="853440" cy="320040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859280" y="2011680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C0392B"/>
                </a:solidFill>
                <a:latin typeface="Arial"/>
              </a:defRPr>
            </a:pPr>
            <a:r>
              <a:t>8%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743200"/>
            <a:ext cx="914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400" b="1">
                <a:solidFill>
                  <a:srgbClr val="1A1A2E"/>
                </a:solidFill>
                <a:latin typeface="Microsoft YaHei"/>
              </a:defRPr>
            </a:pPr>
            <a:r>
              <a:t>美国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4400" y="2788920"/>
            <a:ext cx="2133600" cy="320040"/>
          </a:xfrm>
          <a:prstGeom prst="rect">
            <a:avLst/>
          </a:prstGeom>
          <a:solidFill>
            <a:srgbClr val="F47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139440" y="2743200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F47B39"/>
                </a:solidFill>
                <a:latin typeface="Arial"/>
              </a:defRPr>
            </a:pPr>
            <a:r>
              <a:t>20%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3474720"/>
            <a:ext cx="914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400" b="1">
                <a:solidFill>
                  <a:srgbClr val="1A1A2E"/>
                </a:solidFill>
                <a:latin typeface="Microsoft YaHei"/>
              </a:defRPr>
            </a:pPr>
            <a:r>
              <a:t>欧洲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14400" y="3520440"/>
            <a:ext cx="3200400" cy="320040"/>
          </a:xfrm>
          <a:prstGeom prst="rect">
            <a:avLst/>
          </a:prstGeom>
          <a:solidFill>
            <a:srgbClr val="177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206240" y="3474720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177B57"/>
                </a:solidFill>
                <a:latin typeface="Arial"/>
              </a:defRPr>
            </a:pPr>
            <a:r>
              <a:t>30%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4389120"/>
            <a:ext cx="5029200" cy="64008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4434840"/>
            <a:ext cx="4754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FFFFFF"/>
                </a:solidFill>
                <a:latin typeface="Microsoft YaHei"/>
              </a:defRPr>
            </a:pPr>
            <a:r>
              <a:t>56%的中国消费者有意愿增加购买自有品牌</a:t>
            </a:r>
            <a:br/>
            <a:r>
              <a:t>（高于全球平均水平）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943600" y="1463040"/>
            <a:ext cx="38100" cy="32004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053328" y="1463040"/>
            <a:ext cx="58338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061F32"/>
                </a:solidFill>
                <a:latin typeface="Microsoft YaHei"/>
              </a:defRPr>
            </a:pPr>
            <a:r>
              <a:t>头部玩家分化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943600" y="1920240"/>
            <a:ext cx="5760720" cy="45720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035040" y="1993392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企业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80960" y="199339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自有品牌占比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052560" y="1993392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策略路径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943600" y="2423160"/>
            <a:ext cx="576072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035040" y="2496312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奥乐齐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80960" y="249631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1">
                <a:solidFill>
                  <a:srgbClr val="C0392B"/>
                </a:solidFill>
                <a:latin typeface="Microsoft YaHei"/>
              </a:defRPr>
            </a:pPr>
            <a:r>
              <a:t>90%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52560" y="2496312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极简SKU+本地直采+深度品控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943600" y="2926080"/>
            <a:ext cx="5760720" cy="4572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035040" y="2999232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超盒算NB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80960" y="299923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1">
                <a:solidFill>
                  <a:srgbClr val="C0392B"/>
                </a:solidFill>
                <a:latin typeface="Microsoft YaHei"/>
              </a:defRPr>
            </a:pPr>
            <a:r>
              <a:t>60%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052560" y="2999232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硬折扣模型，自有品牌是生存前提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943600" y="3429000"/>
            <a:ext cx="576072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035040" y="3502152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Costco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680960" y="350215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1">
                <a:solidFill>
                  <a:srgbClr val="C0392B"/>
                </a:solidFill>
                <a:latin typeface="Microsoft YaHei"/>
              </a:defRPr>
            </a:pPr>
            <a:r>
              <a:t>~41%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052560" y="3502152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Kirkland全球供应链议价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943600" y="3931920"/>
            <a:ext cx="5760720" cy="4572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035040" y="4005072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永辉(调改后)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680960" y="400507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1">
                <a:solidFill>
                  <a:srgbClr val="C0392B"/>
                </a:solidFill>
                <a:latin typeface="Microsoft YaHei"/>
              </a:defRPr>
            </a:pPr>
            <a:r>
              <a:t>40%+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052560" y="4005072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大单品定制，毛利率提升1.6pct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943600" y="4434840"/>
            <a:ext cx="576072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035040" y="4507992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山姆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680960" y="450799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1">
                <a:solidFill>
                  <a:srgbClr val="C0392B"/>
                </a:solidFill>
                <a:latin typeface="Microsoft YaHei"/>
              </a:defRPr>
            </a:pPr>
            <a:r>
              <a:t>~38%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052560" y="4507992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Member's Mark独家定制+排他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943600" y="4937760"/>
            <a:ext cx="5760720" cy="4572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035040" y="5010912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盒马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680960" y="501091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1">
                <a:solidFill>
                  <a:srgbClr val="C0392B"/>
                </a:solidFill>
                <a:latin typeface="Microsoft YaHei"/>
              </a:defRPr>
            </a:pPr>
            <a:r>
              <a:t>35%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052560" y="5010912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100" b="0">
                <a:solidFill>
                  <a:srgbClr val="1A1A2E"/>
                </a:solidFill>
                <a:latin typeface="Microsoft YaHei"/>
              </a:defRPr>
            </a:pPr>
            <a:r>
              <a:t>从OEM走向配方研发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57200" y="5577840"/>
            <a:ext cx="11247120" cy="731520"/>
          </a:xfrm>
          <a:prstGeom prst="rect">
            <a:avLst/>
          </a:prstGeom>
          <a:solidFill>
            <a:srgbClr val="F5EE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457200" y="5577840"/>
            <a:ext cx="38100" cy="731520"/>
          </a:xfrm>
          <a:prstGeom prst="rect">
            <a:avLst/>
          </a:prstGeom>
          <a:solidFill>
            <a:srgbClr val="8E44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40080" y="562356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200" b="1">
                <a:solidFill>
                  <a:srgbClr val="8E44AD"/>
                </a:solidFill>
                <a:latin typeface="Arial"/>
              </a:defRPr>
            </a:pPr>
            <a:r>
              <a:t>判断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40080" y="58521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零售商从“货架出租方”变成“产品经理”。未来3-5年，自有品牌占比低于20%的超市将没有竞争力。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2800" b="1">
                <a:solidFill>
                  <a:srgbClr val="061F32"/>
                </a:solidFill>
                <a:latin typeface="Microsoft YaHei"/>
              </a:defRPr>
            </a:pPr>
            <a:r>
              <a:t>AI从辅助工具变为核心水电，不用AI的超市连选什么货都判断不准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1143000"/>
            <a:ext cx="11247120" cy="1905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Source: CCFA/尼尔森IQ/贝恩/商务部研究院/企业财报 | 数据截止: 2026年7月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731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40000"/>
              </a:lnSpc>
              <a:spcAft>
                <a:spcPts val="0"/>
              </a:spcAft>
              <a:defRPr sz="1000" b="0">
                <a:solidFill>
                  <a:srgbClr val="808080"/>
                </a:solidFill>
                <a:latin typeface="Arial"/>
              </a:defRPr>
            </a:pPr>
            <a:r>
              <a:t>09/14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463040"/>
            <a:ext cx="3474720" cy="14630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554480"/>
            <a:ext cx="3474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4800" b="1">
                <a:solidFill>
                  <a:srgbClr val="061F32"/>
                </a:solidFill>
                <a:latin typeface="Arial"/>
              </a:defRPr>
            </a:pPr>
            <a:r>
              <a:t>2.5倍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86000"/>
            <a:ext cx="3474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808080"/>
                </a:solidFill>
                <a:latin typeface="Microsoft YaHei"/>
              </a:defRPr>
            </a:pPr>
            <a:r>
              <a:t>物美学清路店</a:t>
            </a:r>
            <a:br/>
            <a:r>
              <a:t>调改后日均销售增长</a:t>
            </a:r>
          </a:p>
        </p:txBody>
      </p:sp>
      <p:sp>
        <p:nvSpPr>
          <p:cNvPr id="9" name="Rectangle 8"/>
          <p:cNvSpPr/>
          <p:nvPr/>
        </p:nvSpPr>
        <p:spPr>
          <a:xfrm>
            <a:off x="4251960" y="1463040"/>
            <a:ext cx="3474720" cy="14630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251960" y="1554480"/>
            <a:ext cx="3474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4800" b="1">
                <a:solidFill>
                  <a:srgbClr val="061F32"/>
                </a:solidFill>
                <a:latin typeface="Arial"/>
              </a:defRPr>
            </a:pPr>
            <a:r>
              <a:t>2.31pct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51960" y="2286000"/>
            <a:ext cx="3474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808080"/>
                </a:solidFill>
                <a:latin typeface="Microsoft YaHei"/>
              </a:defRPr>
            </a:pPr>
            <a:r>
              <a:t>重百集团</a:t>
            </a:r>
            <a:br/>
            <a:r>
              <a:t>毛利率提升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46720" y="1463040"/>
            <a:ext cx="3474720" cy="146304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6720" y="1554480"/>
            <a:ext cx="3474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4800" b="1">
                <a:solidFill>
                  <a:srgbClr val="061F32"/>
                </a:solidFill>
                <a:latin typeface="Arial"/>
              </a:defRPr>
            </a:pPr>
            <a:r>
              <a:t>95%+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6720" y="2286000"/>
            <a:ext cx="34747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808080"/>
                </a:solidFill>
                <a:latin typeface="Microsoft YaHei"/>
              </a:defRPr>
            </a:pPr>
            <a:r>
              <a:t>AI补货</a:t>
            </a:r>
            <a:br/>
            <a:r>
              <a:t>准确率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3200400"/>
            <a:ext cx="38100" cy="32004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66928" y="3200400"/>
            <a:ext cx="53766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061F32"/>
                </a:solidFill>
                <a:latin typeface="Microsoft YaHei"/>
              </a:defRPr>
            </a:pPr>
            <a:r>
              <a:t>AI落地场景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3657600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• AI选品：宽类窄品，精简低效SKU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4041648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• AI补货：准确率超95%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" y="4425696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• AI出清：生鲜鲜度衰减曲线研判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4809744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• AI防损：图像识别漏扫盗扫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5193792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• 电子价签：2小时调价压缩至几分钟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5577840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300" b="0">
                <a:solidFill>
                  <a:srgbClr val="1A1A2E"/>
                </a:solidFill>
                <a:latin typeface="Microsoft YaHei"/>
              </a:defRPr>
            </a:pPr>
            <a:r>
              <a:t>• 重百单店日均减少12小时工作量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00800" y="3200400"/>
            <a:ext cx="38100" cy="32004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10528" y="3200400"/>
            <a:ext cx="53766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600" b="1">
                <a:solidFill>
                  <a:srgbClr val="061F32"/>
                </a:solidFill>
                <a:latin typeface="Microsoft YaHei"/>
              </a:defRPr>
            </a:pPr>
            <a:r>
              <a:t>全球趋势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0" y="3657600"/>
            <a:ext cx="5486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800"/>
              </a:spcAft>
              <a:defRPr sz="1400" b="0">
                <a:solidFill>
                  <a:srgbClr val="1A1A2E"/>
                </a:solidFill>
                <a:latin typeface="Arial"/>
              </a:defRPr>
            </a:pPr>
            <a:r>
              <a:t>沃尔玛计划2026年为美国2300家门店配备4-5亿个电子价签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800"/>
              </a:spcAft>
              <a:defRPr sz="1400" b="0">
                <a:solidFill>
                  <a:srgbClr val="1A1A2E"/>
                </a:solidFill>
                <a:latin typeface="Arial"/>
              </a:defRPr>
            </a:pPr>
            <a:r>
              <a:t>全球ESL市场2025年达20.9亿美元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800"/>
              </a:spcAft>
              <a:defRPr sz="1400" b="0">
                <a:solidFill>
                  <a:srgbClr val="1A1A2E"/>
                </a:solidFill>
                <a:latin typeface="Arial"/>
              </a:defRPr>
            </a:pPr>
            <a:r>
              <a:t>预计2033年达73.2亿美元，年复合增长率17.4%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800"/>
              </a:spcAft>
              <a:defRPr sz="1400" b="1">
                <a:solidFill>
                  <a:srgbClr val="061F32"/>
                </a:solidFill>
                <a:latin typeface="Arial"/>
              </a:defRPr>
            </a:pPr>
            <a:r>
              <a:t>AI使零售效率提南59%，缺货率从5.5%降至3%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C0392B"/>
                </a:solidFill>
                <a:latin typeface="Arial"/>
              </a:defRPr>
            </a:pPr>
            <a:r>
              <a:t>物美85家AI调改店，日均销售增长50%-300%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5669280"/>
            <a:ext cx="11247120" cy="640080"/>
          </a:xfrm>
          <a:prstGeom prst="rect">
            <a:avLst/>
          </a:prstGeom>
          <a:solidFill>
            <a:srgbClr val="061F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57150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  <a:spcAft>
                <a:spcPts val="0"/>
              </a:spcAft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AI不是锦上添花，而是生存门槛。麦肯锡：AI可削减一线员工30%-50%事务性工作时长。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