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1F3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5B7A94"/>
                </a:solidFill>
                <a:latin typeface="Microsoft YaHei"/>
              </a:defRPr>
            </a:pPr>
            <a:r>
              <a:t>GALINGAS INDUSTRY ANALYSIS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2011680"/>
            <a:ext cx="2286000" cy="45720"/>
          </a:xfrm>
          <a:prstGeom prst="rect">
            <a:avLst/>
          </a:prstGeom>
          <a:solidFill>
            <a:srgbClr val="BA75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>
                <a:solidFill>
                  <a:srgbClr val="FFFFFF"/>
                </a:solidFill>
                <a:latin typeface="Microsoft YaHei"/>
              </a:defRPr>
            </a:pPr>
            <a:r>
              <a:t>超市餐饮化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3832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A8BCD0"/>
                </a:solidFill>
                <a:latin typeface="Microsoft YaHei"/>
              </a:defRPr>
            </a:pPr>
            <a:r>
              <a:t>厨房场景下的超市业态前景分析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1148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7A9AB8"/>
                </a:solidFill>
                <a:latin typeface="Microsoft YaHei"/>
              </a:defRPr>
            </a:pPr>
            <a:r>
              <a:t>三级厨房替代链：初级农产品 → 切配菜 → 熟食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75488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BA7517"/>
                </a:solidFill>
                <a:latin typeface="Microsoft YaHei"/>
              </a:defRPr>
            </a:pPr>
            <a:r>
              <a:t>1000亿+ 现场制售市场  |  92% 熟食配备率  |  40%-55% 熟食毛利率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5669280"/>
            <a:ext cx="10332720" cy="18288"/>
          </a:xfrm>
          <a:prstGeom prst="rect">
            <a:avLst/>
          </a:prstGeom>
          <a:solidFill>
            <a:srgbClr val="1A3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85216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B7A94"/>
                </a:solidFill>
                <a:latin typeface="Microsoft YaHei"/>
              </a:defRPr>
            </a:pPr>
            <a:r>
              <a:t>galingas  |  400-077-0083  |  galingas.com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54864" cy="54864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61F32"/>
                </a:solidFill>
                <a:latin typeface="Microsoft YaHei"/>
              </a:defRPr>
            </a:pPr>
            <a:r>
              <a:t>galingas 卡位：超市餐饮化的基础设施提供商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98780"/>
                </a:solidFill>
                <a:latin typeface="Microsoft YaHei"/>
              </a:defRPr>
            </a:pPr>
            <a:r>
              <a:t>不是自己开食堂，而是帮区域超市搭熟食供应链+中央厨房+人才培训体系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超市餐饮化分析  |  galingas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92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10 / 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371600"/>
            <a:ext cx="5486400" cy="2194560"/>
          </a:xfrm>
          <a:prstGeom prst="rect">
            <a:avLst/>
          </a:prstGeom>
          <a:solidFill>
            <a:srgbClr val="EEEDFE"/>
          </a:solidFill>
          <a:ln w="6350">
            <a:solidFill>
              <a:srgbClr val="534A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5087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534AB7"/>
                </a:solidFill>
                <a:latin typeface="Microsoft YaHei"/>
              </a:defRPr>
            </a:pPr>
            <a:r>
              <a:t>供应链赋能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011680"/>
            <a:ext cx="51206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帮超市搭熟食供应链+中央厨房链路</a:t>
            </a:r>
            <a:br/>
            <a:r>
              <a:t>1000+工厂想进商超但找不到门路</a:t>
            </a:r>
            <a:br/>
            <a:r>
              <a:t>做擎合+品控+垫资，这是核心能力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7920" y="1371600"/>
            <a:ext cx="5486400" cy="219456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0" y="15087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378ADD"/>
                </a:solidFill>
                <a:latin typeface="Microsoft YaHei"/>
              </a:defRPr>
            </a:pPr>
            <a:r>
              <a:t>垫资代采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2011680"/>
            <a:ext cx="51206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餐饮供应链金融切入</a:t>
            </a:r>
            <a:br/>
            <a:r>
              <a:t>工厂转商超渠道需要账期支持</a:t>
            </a:r>
            <a:br/>
            <a:r>
              <a:t>超市上熟食需要采购资金</a:t>
            </a:r>
            <a:br/>
            <a:r>
              <a:t>卡在中间做金融服务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3840480"/>
            <a:ext cx="5486400" cy="219456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9776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639922"/>
                </a:solidFill>
                <a:latin typeface="Microsoft YaHei"/>
              </a:defRPr>
            </a:pPr>
            <a:r>
              <a:t>硬折扣调改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480560"/>
            <a:ext cx="51206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餐饮区+生鲜区一体化规划</a:t>
            </a:r>
            <a:br/>
            <a:r>
              <a:t>调改不只是货架调整，现在要加上</a:t>
            </a:r>
            <a:br/>
            <a:r>
              <a:t>熟食档口的空间设计和动线规划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17920" y="3840480"/>
            <a:ext cx="5486400" cy="2194560"/>
          </a:xfrm>
          <a:prstGeom prst="rect">
            <a:avLst/>
          </a:prstGeom>
          <a:solidFill>
            <a:srgbClr val="FAEEDA"/>
          </a:solidFill>
          <a:ln w="6350">
            <a:solidFill>
              <a:srgbClr val="BA751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39776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BA7517"/>
                </a:solidFill>
                <a:latin typeface="Microsoft YaHei"/>
              </a:defRPr>
            </a:pPr>
            <a:r>
              <a:t>社群代运营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4480560"/>
            <a:ext cx="51206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熟食预售+社区团购融合</a:t>
            </a:r>
            <a:br/>
            <a:r>
              <a:t>熟食最适合社群预售</a:t>
            </a:r>
            <a:br/>
            <a:r>
              <a:t>提前一天在群里接龙，第二天门店取货</a:t>
            </a:r>
            <a:br/>
            <a:r>
              <a:t>零损耗模式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54864" cy="54864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61F32"/>
                </a:solidFill>
                <a:latin typeface="Microsoft YaHei"/>
              </a:defRPr>
            </a:pPr>
            <a:r>
              <a:t>总结：三句话讲透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98780"/>
                </a:solidFill>
                <a:latin typeface="Microsoft YaHei"/>
              </a:defRPr>
            </a:pPr>
            <a:r>
              <a:t>超市餐饮化的未来前景与galingas的机会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超市餐饮化分析  |  galingas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92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11 / 12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1371600"/>
            <a:ext cx="640080" cy="640080"/>
          </a:xfrm>
          <a:prstGeom prst="ellipse">
            <a:avLst/>
          </a:prstGeom>
          <a:solidFill>
            <a:srgbClr val="378A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463040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63040" y="1325880"/>
            <a:ext cx="10241280" cy="146304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45920" y="1463040"/>
            <a:ext cx="9875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378ADD"/>
                </a:solidFill>
                <a:latin typeface="Microsoft YaHei"/>
              </a:defRPr>
            </a:pPr>
            <a:r>
              <a:t>超市餐饮化是确定性趋势，不是预测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1920240"/>
            <a:ext cx="9875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1000亿+市场已经爆发，92%配备率，独立一级部门，1000+工厂涌入。赖先生的判断方向完全正确。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017520"/>
            <a:ext cx="640080" cy="640080"/>
          </a:xfrm>
          <a:prstGeom prst="ellipse">
            <a:avLst/>
          </a:prstGeom>
          <a:solidFill>
            <a:srgbClr val="6399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108960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63040" y="2971800"/>
            <a:ext cx="10241280" cy="146304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645920" y="3108960"/>
            <a:ext cx="9875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639922"/>
                </a:solidFill>
                <a:latin typeface="Microsoft YaHei"/>
              </a:defRPr>
            </a:pPr>
            <a:r>
              <a:t>三级产品链是价值攀升的梯子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45920" y="3566160"/>
            <a:ext cx="9875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初级农产品(15-25%毛利) → 切配菜(30-40%) → 熟食(40-55%)，每升一级毛利翻倍，但运营复杂度也翻倍。化损耗为利润是隐藏价值。</a:t>
            </a:r>
          </a:p>
        </p:txBody>
      </p:sp>
      <p:sp>
        <p:nvSpPr>
          <p:cNvPr id="18" name="Oval 17"/>
          <p:cNvSpPr/>
          <p:nvPr/>
        </p:nvSpPr>
        <p:spPr>
          <a:xfrm>
            <a:off x="640080" y="4663440"/>
            <a:ext cx="640080" cy="640080"/>
          </a:xfrm>
          <a:prstGeom prst="ellipse">
            <a:avLst/>
          </a:prstGeom>
          <a:solidFill>
            <a:srgbClr val="534A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754880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63040" y="4617720"/>
            <a:ext cx="10241280" cy="1463040"/>
          </a:xfrm>
          <a:prstGeom prst="rect">
            <a:avLst/>
          </a:prstGeom>
          <a:solidFill>
            <a:srgbClr val="EEEDFE"/>
          </a:solidFill>
          <a:ln w="6350">
            <a:solidFill>
              <a:srgbClr val="534A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645920" y="4754880"/>
            <a:ext cx="9875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534AB7"/>
                </a:solidFill>
                <a:latin typeface="Microsoft YaHei"/>
              </a:defRPr>
            </a:pPr>
            <a:r>
              <a:t>galingas的机会在“基础设施”而非“自己做”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45920" y="5212080"/>
            <a:ext cx="9875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区域中小超市自己搞不动（人才缺、资产重、食安高压），这正是galingas作为“基础设施提供商”的价值区间。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1F3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914400" y="2286000"/>
            <a:ext cx="2286000" cy="45720"/>
          </a:xfrm>
          <a:prstGeom prst="rect">
            <a:avLst/>
          </a:prstGeom>
          <a:solidFill>
            <a:srgbClr val="BA75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5603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  <a:latin typeface="Microsoft YaHei"/>
              </a:defRPr>
            </a:pPr>
            <a:r>
              <a:t>超市餐饮化分析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4747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A8BCD0"/>
                </a:solidFill>
                <a:latin typeface="Microsoft YaHei"/>
              </a:defRPr>
            </a:pPr>
            <a:r>
              <a:t>厨房场景下的超市业态前景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11480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A7517"/>
                </a:solidFill>
                <a:latin typeface="Microsoft YaHei"/>
              </a:defRPr>
            </a:pPr>
            <a:r>
              <a:t>做强做大不如做稳  |  防风险比赚钱更重要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5029200"/>
            <a:ext cx="10332720" cy="18288"/>
          </a:xfrm>
          <a:prstGeom prst="rect">
            <a:avLst/>
          </a:prstGeom>
          <a:solidFill>
            <a:srgbClr val="1A3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5303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5B7A94"/>
                </a:solidFill>
                <a:latin typeface="Microsoft YaHei"/>
              </a:defRPr>
            </a:pPr>
            <a:r>
              <a:t>galingas  |  400-077-0083  |  galingas.com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54864" cy="54864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61F32"/>
                </a:solidFill>
                <a:latin typeface="Microsoft YaHei"/>
              </a:defRPr>
            </a:pPr>
            <a:r>
              <a:t>超市餐饮化不是预测，是正在发生的事实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98780"/>
                </a:solidFill>
                <a:latin typeface="Microsoft YaHei"/>
              </a:defRPr>
            </a:pPr>
            <a:r>
              <a:t>从“买菜自己做”到“完全不用做”的递进覆盖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超市餐饮化分析  |  galingas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92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2 / 12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371600"/>
            <a:ext cx="3383280" cy="274320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554480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639922"/>
                </a:solidFill>
                <a:latin typeface="Microsoft YaHei"/>
              </a:defRPr>
            </a:pPr>
            <a:r>
              <a:t>Level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1920240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639922"/>
                </a:solidFill>
                <a:latin typeface="Microsoft YaHei"/>
              </a:defRPr>
            </a:pPr>
            <a:r>
              <a:t>初级农产品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42316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生鲜蔬果 / 肉禽蛋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97280" y="2834640"/>
            <a:ext cx="2468880" cy="18288"/>
          </a:xfrm>
          <a:prstGeom prst="rect">
            <a:avLst/>
          </a:prstGeom>
          <a:solidFill>
            <a:srgbClr val="6399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297180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639922"/>
                </a:solidFill>
                <a:latin typeface="Microsoft YaHei"/>
              </a:defRPr>
            </a:pPr>
            <a:r>
              <a:t>毛利率 15%-25%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38328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目标：会做饭的家庭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89120" y="1371600"/>
            <a:ext cx="3383280" cy="274320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89120" y="1554480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378ADD"/>
                </a:solidFill>
                <a:latin typeface="Microsoft YaHei"/>
              </a:defRPr>
            </a:pPr>
            <a:r>
              <a:t>Level 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89120" y="1920240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378ADD"/>
                </a:solidFill>
                <a:latin typeface="Microsoft YaHei"/>
              </a:defRPr>
            </a:pPr>
            <a:r>
              <a:t>切配菜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89120" y="242316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免洗免切 / 调味半成品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46320" y="2834640"/>
            <a:ext cx="2468880" cy="18288"/>
          </a:xfrm>
          <a:prstGeom prst="rect">
            <a:avLst/>
          </a:prstGeom>
          <a:solidFill>
            <a:srgbClr val="378A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389120" y="297180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78ADD"/>
                </a:solidFill>
                <a:latin typeface="Microsoft YaHei"/>
              </a:defRPr>
            </a:pPr>
            <a:r>
              <a:t>毛利率 30%-40%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338328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目标：想做没时间的人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138159" y="1371600"/>
            <a:ext cx="3383280" cy="2743200"/>
          </a:xfrm>
          <a:prstGeom prst="rect">
            <a:avLst/>
          </a:prstGeom>
          <a:solidFill>
            <a:srgbClr val="FAEEDA"/>
          </a:solidFill>
          <a:ln w="6350">
            <a:solidFill>
              <a:srgbClr val="BA751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38159" y="1554480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BA7517"/>
                </a:solidFill>
                <a:latin typeface="Microsoft YaHei"/>
              </a:defRPr>
            </a:pPr>
            <a:r>
              <a:t>Level 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38159" y="1920240"/>
            <a:ext cx="3383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BA7517"/>
                </a:solidFill>
                <a:latin typeface="Microsoft YaHei"/>
              </a:defRPr>
            </a:pPr>
            <a:r>
              <a:t>熟食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38159" y="242316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现制现售 / 即买即食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595359" y="2834640"/>
            <a:ext cx="2468880" cy="18288"/>
          </a:xfrm>
          <a:prstGeom prst="rect">
            <a:avLst/>
          </a:prstGeom>
          <a:solidFill>
            <a:srgbClr val="BA75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138159" y="297180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BA7517"/>
                </a:solidFill>
                <a:latin typeface="Microsoft YaHei"/>
              </a:defRPr>
            </a:pPr>
            <a:r>
              <a:t>毛利率 40%-55%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8159" y="338328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目标：完全不想做饭的人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4023360" y="2560320"/>
            <a:ext cx="274320" cy="365760"/>
          </a:xfrm>
          <a:prstGeom prst="rightArrow">
            <a:avLst/>
          </a:prstGeom>
          <a:solidFill>
            <a:srgbClr val="898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ight Arrow 29"/>
          <p:cNvSpPr/>
          <p:nvPr/>
        </p:nvSpPr>
        <p:spPr>
          <a:xfrm>
            <a:off x="7772400" y="2560320"/>
            <a:ext cx="274320" cy="365760"/>
          </a:xfrm>
          <a:prstGeom prst="rightArrow">
            <a:avLst/>
          </a:prstGeom>
          <a:solidFill>
            <a:srgbClr val="898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" y="4389120"/>
            <a:ext cx="10972800" cy="64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14400" y="44805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061F32"/>
                </a:solidFill>
                <a:latin typeface="Microsoft YaHei"/>
              </a:defRPr>
            </a:pPr>
            <a:r>
              <a:t>核心逻辑：毛利率从15%-25%递进到40%-55%，价值链逐级攀升，但运营能力要求也逐级提高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54864" cy="54864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61F32"/>
                </a:solidFill>
                <a:latin typeface="Microsoft YaHei"/>
              </a:defRPr>
            </a:pPr>
            <a:r>
              <a:t>市场数据确认：千亿赛道已经爆发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98780"/>
                </a:solidFill>
                <a:latin typeface="Microsoft YaHei"/>
              </a:defRPr>
            </a:pPr>
            <a:r>
              <a:t>不是预测，是行业正在大规模转向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超市餐饮化分析  |  galingas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92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3 / 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463040"/>
            <a:ext cx="2743200" cy="1463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60020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1000亿+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05740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898780"/>
                </a:solidFill>
                <a:latin typeface="Microsoft YaHei"/>
              </a:defRPr>
            </a:pPr>
            <a:r>
              <a:t>现场制售食品市场规模</a:t>
            </a:r>
            <a:br/>
            <a:r>
              <a:t>2025年百强超市已突破千亿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83280" y="1463040"/>
            <a:ext cx="2743200" cy="1463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383280" y="160020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378ADD"/>
                </a:solidFill>
                <a:latin typeface="Microsoft YaHei"/>
              </a:defRPr>
            </a:pPr>
            <a:r>
              <a:t>10%-20%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280" y="205740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898780"/>
                </a:solidFill>
                <a:latin typeface="Microsoft YaHei"/>
              </a:defRPr>
            </a:pPr>
            <a:r>
              <a:t>熟食占门店营收比</a:t>
            </a:r>
            <a:br/>
            <a:r>
              <a:t>仅次于生鲜的核心增量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09360" y="1463040"/>
            <a:ext cx="2743200" cy="1463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0" y="160020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639922"/>
                </a:solidFill>
                <a:latin typeface="Microsoft YaHei"/>
              </a:defRPr>
            </a:pPr>
            <a:r>
              <a:t>92%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05740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898780"/>
                </a:solidFill>
                <a:latin typeface="Microsoft YaHei"/>
              </a:defRPr>
            </a:pPr>
            <a:r>
              <a:t>大中型超市熟食配备率</a:t>
            </a:r>
            <a:br/>
            <a:r>
              <a:t>新开店强制规划熟食档口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235440" y="1463040"/>
            <a:ext cx="2743200" cy="1463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235440" y="160020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BA7517"/>
                </a:solidFill>
                <a:latin typeface="Microsoft YaHei"/>
              </a:defRPr>
            </a:pPr>
            <a:r>
              <a:t>35%+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35440" y="205740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898780"/>
                </a:solidFill>
                <a:latin typeface="Microsoft YaHei"/>
              </a:defRPr>
            </a:pPr>
            <a:r>
              <a:t>短保方便菜年增速</a:t>
            </a:r>
            <a:br/>
            <a:r>
              <a:t>领跑全行业，叮东同比涨70%+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3291840"/>
            <a:ext cx="3566160" cy="256032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347472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78ADD"/>
                </a:solidFill>
                <a:latin typeface="Microsoft YaHei"/>
              </a:defRPr>
            </a:pPr>
            <a:r>
              <a:t>独立一级部门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4023360"/>
            <a:ext cx="3200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头部连锁已将熟食加工部从生鲜板块拆分为独立一级部门，战略级业务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06240" y="3291840"/>
            <a:ext cx="3566160" cy="256032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389120" y="347472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39922"/>
                </a:solidFill>
                <a:latin typeface="Microsoft YaHei"/>
              </a:defRPr>
            </a:pPr>
            <a:r>
              <a:t>1000+工厂涌入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89120" y="4023360"/>
            <a:ext cx="3200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原来给餐饮企业供货的工厂正在转向商超渠道，供应链端大规模切换赛道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955279" y="3291840"/>
            <a:ext cx="3566160" cy="2560320"/>
          </a:xfrm>
          <a:prstGeom prst="rect">
            <a:avLst/>
          </a:prstGeom>
          <a:solidFill>
            <a:srgbClr val="FAEEDA"/>
          </a:solidFill>
          <a:ln w="6350">
            <a:solidFill>
              <a:srgbClr val="BA751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138159" y="347472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BA7517"/>
                </a:solidFill>
                <a:latin typeface="Microsoft YaHei"/>
              </a:defRPr>
            </a:pPr>
            <a:r>
              <a:t>7490亿预制菜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8159" y="4023360"/>
            <a:ext cx="3200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2026年预制菜市场规模预计7490亿，新鲜短保方便菜成为结构性升级核心方向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7200" y="612648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98780"/>
                </a:solidFill>
                <a:latin typeface="Microsoft YaHei"/>
              </a:defRPr>
            </a:pPr>
            <a:r>
              <a:t>数据来源：中国连锁经营协会2025报告 / 叮东买菜 / 行业调研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54864" cy="54864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61F32"/>
                </a:solidFill>
                <a:latin typeface="Microsoft YaHei"/>
              </a:defRPr>
            </a:pPr>
            <a:r>
              <a:t>谁在买什么：人群与产品层级匹配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98780"/>
                </a:solidFill>
                <a:latin typeface="Microsoft YaHei"/>
              </a:defRPr>
            </a:pPr>
            <a:r>
              <a:t>赖先生的判断 — 多场景覆盖“不会做、不想做、做不了”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超市餐饮化分析  |  galingas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92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4 / 12</a:t>
            </a:r>
          </a:p>
        </p:txBody>
      </p:sp>
      <p:sp>
        <p:nvSpPr>
          <p:cNvPr id="8" name="Rectangle 7"/>
          <p:cNvSpPr/>
          <p:nvPr/>
        </p:nvSpPr>
        <p:spPr>
          <a:xfrm>
            <a:off x="3017520" y="1280160"/>
            <a:ext cx="2926080" cy="41148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017520" y="1353312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639922"/>
                </a:solidFill>
                <a:latin typeface="Microsoft YaHei"/>
              </a:defRPr>
            </a:pPr>
            <a:r>
              <a:t>Level 1 初级农产品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26480" y="1280160"/>
            <a:ext cx="2926080" cy="41148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26480" y="1353312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378ADD"/>
                </a:solidFill>
                <a:latin typeface="Microsoft YaHei"/>
              </a:defRPr>
            </a:pPr>
            <a:r>
              <a:t>Level 2 切配菜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235440" y="1280160"/>
            <a:ext cx="2926080" cy="411480"/>
          </a:xfrm>
          <a:prstGeom prst="rect">
            <a:avLst/>
          </a:prstGeom>
          <a:solidFill>
            <a:srgbClr val="FAEEDA"/>
          </a:solidFill>
          <a:ln w="6350">
            <a:solidFill>
              <a:srgbClr val="BA751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235440" y="1353312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BA7517"/>
                </a:solidFill>
                <a:latin typeface="Microsoft YaHei"/>
              </a:defRPr>
            </a:pPr>
            <a:r>
              <a:t>Level 3 熟食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1828800"/>
            <a:ext cx="256032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192024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378ADD"/>
                </a:solidFill>
                <a:latin typeface="Microsoft YaHei"/>
              </a:defRPr>
            </a:pPr>
            <a:r>
              <a:t>独居青年</a:t>
            </a:r>
            <a:br/>
            <a:r>
              <a:t>20-30岁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237744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898780"/>
                </a:solidFill>
                <a:latin typeface="Microsoft YaHei"/>
              </a:defRPr>
            </a:pPr>
            <a:r>
              <a:t>不会做 / 懒得做 / 外卖腻了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26480" y="1920240"/>
            <a:ext cx="2926080" cy="73152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26480" y="196596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378ADD"/>
                </a:solidFill>
                <a:latin typeface="Microsoft YaHei"/>
              </a:defRPr>
            </a:pPr>
            <a:r>
              <a:t>5分钟出菜</a:t>
            </a:r>
            <a:br/>
            <a:r>
              <a:t>切配菜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235440" y="1920240"/>
            <a:ext cx="2926080" cy="731520"/>
          </a:xfrm>
          <a:prstGeom prst="rect">
            <a:avLst/>
          </a:prstGeom>
          <a:solidFill>
            <a:srgbClr val="FAEEDA"/>
          </a:solidFill>
          <a:ln w="6350">
            <a:solidFill>
              <a:srgbClr val="BA751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35440" y="196596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BA7517"/>
                </a:solidFill>
                <a:latin typeface="Microsoft YaHei"/>
              </a:defRPr>
            </a:pPr>
            <a:r>
              <a:t>即买即食</a:t>
            </a:r>
            <a:br/>
            <a:r>
              <a:t>下班顺路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74320" y="2880360"/>
            <a:ext cx="256032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5760" y="297180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639922"/>
                </a:solidFill>
                <a:latin typeface="Microsoft YaHei"/>
              </a:defRPr>
            </a:pPr>
            <a:r>
              <a:t>双职工家庭</a:t>
            </a:r>
            <a:br/>
            <a:r>
              <a:t>30-45岁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342900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898780"/>
                </a:solidFill>
                <a:latin typeface="Microsoft YaHei"/>
              </a:defRPr>
            </a:pPr>
            <a:r>
              <a:t>会做但没时间 / 周末想做好点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017520" y="2971800"/>
            <a:ext cx="2926080" cy="73152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017520" y="301752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639922"/>
                </a:solidFill>
                <a:latin typeface="Microsoft YaHei"/>
              </a:defRPr>
            </a:pPr>
            <a:r>
              <a:t>周末采购</a:t>
            </a:r>
            <a:br/>
            <a:r>
              <a:t>家庭烹饪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126480" y="2971800"/>
            <a:ext cx="2926080" cy="73152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126480" y="301752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378ADD"/>
                </a:solidFill>
                <a:latin typeface="Microsoft YaHei"/>
              </a:defRPr>
            </a:pPr>
            <a:r>
              <a:t>工作日快炒</a:t>
            </a:r>
            <a:br/>
            <a:r>
              <a:t>半成品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235440" y="2971800"/>
            <a:ext cx="2926080" cy="731520"/>
          </a:xfrm>
          <a:prstGeom prst="rect">
            <a:avLst/>
          </a:prstGeom>
          <a:solidFill>
            <a:srgbClr val="FAEEDA"/>
          </a:solidFill>
          <a:ln w="6350">
            <a:solidFill>
              <a:srgbClr val="BA751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235440" y="301752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BA7517"/>
                </a:solidFill>
                <a:latin typeface="Microsoft YaHei"/>
              </a:defRPr>
            </a:pPr>
            <a:r>
              <a:t>临时加菜</a:t>
            </a:r>
            <a:br/>
            <a:r>
              <a:t>应急晚餐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74320" y="3931920"/>
            <a:ext cx="256032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65760" y="402336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BA7517"/>
                </a:solidFill>
                <a:latin typeface="Microsoft YaHei"/>
              </a:defRPr>
            </a:pPr>
            <a:r>
              <a:t>活力老人</a:t>
            </a:r>
            <a:br/>
            <a:r>
              <a:t>60-75岁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5760" y="448056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898780"/>
                </a:solidFill>
                <a:latin typeface="Microsoft YaHei"/>
              </a:defRPr>
            </a:pPr>
            <a:r>
              <a:t>能做但不想太累 / 注重性价比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017520" y="4023360"/>
            <a:ext cx="2926080" cy="73152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017520" y="406908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639922"/>
                </a:solidFill>
                <a:latin typeface="Microsoft YaHei"/>
              </a:defRPr>
            </a:pPr>
            <a:r>
              <a:t>日常买菜</a:t>
            </a:r>
            <a:br/>
            <a:r>
              <a:t>主力渠道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126480" y="4023360"/>
            <a:ext cx="2926080" cy="73152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126480" y="406908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378ADD"/>
                </a:solidFill>
                <a:latin typeface="Microsoft YaHei"/>
              </a:defRPr>
            </a:pPr>
            <a:r>
              <a:t>免切配</a:t>
            </a:r>
            <a:br/>
            <a:r>
              <a:t>减轻负担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74320" y="4983479"/>
            <a:ext cx="256032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65760" y="5074919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A32D2D"/>
                </a:solidFill>
                <a:latin typeface="Microsoft YaHei"/>
              </a:defRPr>
            </a:pPr>
            <a:r>
              <a:t>银发独居</a:t>
            </a:r>
            <a:br/>
            <a:r>
              <a:t>75岁+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65760" y="5532119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898780"/>
                </a:solidFill>
                <a:latin typeface="Microsoft YaHei"/>
              </a:defRPr>
            </a:pPr>
            <a:r>
              <a:t>行动不便 / 做不了饭 / 需要送餐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35440" y="5074919"/>
            <a:ext cx="2926080" cy="731520"/>
          </a:xfrm>
          <a:prstGeom prst="rect">
            <a:avLst/>
          </a:prstGeom>
          <a:solidFill>
            <a:srgbClr val="FAEEDA"/>
          </a:solidFill>
          <a:ln w="6350">
            <a:solidFill>
              <a:srgbClr val="BA751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235440" y="5120639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BA7517"/>
                </a:solidFill>
                <a:latin typeface="Microsoft YaHei"/>
              </a:defRPr>
            </a:pPr>
            <a:r>
              <a:t>社区食堂</a:t>
            </a:r>
            <a:br/>
            <a:r>
              <a:t>+送餐到家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74320" y="6035040"/>
            <a:ext cx="11612880" cy="45720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57200" y="60807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061F32"/>
                </a:solidFill>
                <a:latin typeface="Microsoft YaHei"/>
              </a:defRPr>
            </a:pPr>
            <a:r>
              <a:t>核心洞察：年轻人主消费 Level 2+3  /  老年人主消费 Level 1+3  /  双职工家庭全层级覆盖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54864" cy="54864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61F32"/>
                </a:solidFill>
                <a:latin typeface="Microsoft YaHei"/>
              </a:defRPr>
            </a:pPr>
            <a:r>
              <a:t>隐藏价值：化损耗为利润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98780"/>
                </a:solidFill>
                <a:latin typeface="Microsoft YaHei"/>
              </a:defRPr>
            </a:pPr>
            <a:r>
              <a:t>超庙餐饮化不只是增加品类，是改写整个生鲜板块的损耗结构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超市餐饮化分析  |  galingas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92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5 / 12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463040"/>
            <a:ext cx="5029200" cy="4114800"/>
          </a:xfrm>
          <a:prstGeom prst="rect">
            <a:avLst/>
          </a:prstGeom>
          <a:solidFill>
            <a:srgbClr val="FCEBEB"/>
          </a:solidFill>
          <a:ln w="6350">
            <a:solidFill>
              <a:srgbClr val="A32D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A32D2D"/>
                </a:solidFill>
                <a:latin typeface="Microsoft YaHei"/>
              </a:defRPr>
            </a:pPr>
            <a:r>
              <a:t>未餐饮化 — 生鲜损耗模型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286000"/>
            <a:ext cx="448056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• 生鲜损耗率：8%-15%</a:t>
            </a: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• 临期蔬果、肉类直接报废</a:t>
            </a: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• 损耗 = 纯成本流出</a:t>
            </a: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• 毛利率：15%-25%（被损耗拖累）</a:t>
            </a: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结果：高损耗压缩利润空间</a:t>
            </a: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生鲜越多，损耗绝对值越大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5760720" y="3017520"/>
            <a:ext cx="640080" cy="548640"/>
          </a:xfrm>
          <a:prstGeom prst="rightArrow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92240" y="1463040"/>
            <a:ext cx="5029200" cy="411480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0" y="1645920"/>
            <a:ext cx="4663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639922"/>
                </a:solidFill>
                <a:latin typeface="Microsoft YaHei"/>
              </a:defRPr>
            </a:pPr>
            <a:r>
              <a:t>餐饮化后 — 损耗转利润模型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6560" y="2286000"/>
            <a:ext cx="448056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• 临期蔬果 → 当天加工成切配菜</a:t>
            </a: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• 临期肉类 → 当天加工成熟食</a:t>
            </a: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• 损耗 = 转化为高毛利产品</a:t>
            </a: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• 熟食毛利率：40%-55%</a:t>
            </a: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结果：损耗结构被根本改写</a:t>
            </a:r>
          </a:p>
          <a:p>
            <a:pPr algn="l">
              <a:spcAft>
                <a:spcPts val="390"/>
              </a:spcAft>
              <a:defRPr sz="1300" b="0">
                <a:solidFill>
                  <a:srgbClr val="2C2C2A"/>
                </a:solidFill>
                <a:latin typeface="Microsoft YaHei"/>
              </a:defRPr>
            </a:pPr>
            <a:r>
              <a:t>生鲜板块从“成本中心”变为“利润中心”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5760720"/>
            <a:ext cx="10972800" cy="548640"/>
          </a:xfrm>
          <a:prstGeom prst="rect">
            <a:avLst/>
          </a:prstGeom>
          <a:solidFill>
            <a:srgbClr val="FAEEDA"/>
          </a:solidFill>
          <a:ln w="6350">
            <a:solidFill>
              <a:srgbClr val="BA751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58064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BA7517"/>
                </a:solidFill>
                <a:latin typeface="Microsoft YaHei"/>
              </a:defRPr>
            </a:pPr>
            <a:r>
              <a:t>案例：永辉民心广场店餐饮化后同比增长500%，“好吃、好逛、好待着”成为新标签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54864" cy="54864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61F32"/>
                </a:solidFill>
                <a:latin typeface="Microsoft YaHei"/>
              </a:defRPr>
            </a:pPr>
            <a:r>
              <a:t>社区食堂：超市餐饮化的同赛道入口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98780"/>
                </a:solidFill>
                <a:latin typeface="Microsoft YaHei"/>
              </a:defRPr>
            </a:pPr>
            <a:r>
              <a:t>“以青补老”模式已跑通，多地第二个月即盈亏平衡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超市餐饮化分析  |  galingas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92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6 / 12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371600"/>
            <a:ext cx="5303520" cy="228600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1508760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378ADD"/>
                </a:solidFill>
                <a:latin typeface="Microsoft YaHei"/>
              </a:defRPr>
            </a:pPr>
            <a:r>
              <a:t>“以青补老”运营模式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011680"/>
            <a:ext cx="49377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60"/>
              </a:spcAft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• 老年人：政府补贴3元/人，低于市场价</a:t>
            </a:r>
          </a:p>
          <a:p>
            <a:pPr algn="l">
              <a:spcAft>
                <a:spcPts val="360"/>
              </a:spcAft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• 年轻人：按市场价消费，占比超50%</a:t>
            </a:r>
          </a:p>
          <a:p>
            <a:pPr algn="l">
              <a:spcAft>
                <a:spcPts val="360"/>
              </a:spcAft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• 志愿者/外卖员：扩大客流基数</a:t>
            </a:r>
          </a:p>
          <a:p>
            <a:pPr algn="l">
              <a:spcAft>
                <a:spcPts val="360"/>
              </a:spcAft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• 团餐配送：日均300+份，增加收入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7920" y="1371600"/>
            <a:ext cx="5303520" cy="228600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0" y="1508760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639922"/>
                </a:solidFill>
                <a:latin typeface="Microsoft YaHei"/>
              </a:defRPr>
            </a:pPr>
            <a:r>
              <a:t>各地跑通案例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2011680"/>
            <a:ext cx="49377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60"/>
              </a:spcAft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• 河南许昌：日均1200人次，第2个月盈亏平衡</a:t>
            </a:r>
          </a:p>
          <a:p>
            <a:pPr algn="l">
              <a:spcAft>
                <a:spcPts val="360"/>
              </a:spcAft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• 广州越秀：日均1000人，六成老人</a:t>
            </a:r>
          </a:p>
          <a:p>
            <a:pPr algn="l">
              <a:spcAft>
                <a:spcPts val="360"/>
              </a:spcAft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• 西安高新：AI机器人烹饪+无感支付</a:t>
            </a:r>
          </a:p>
          <a:p>
            <a:pPr algn="l">
              <a:spcAft>
                <a:spcPts val="360"/>
              </a:spcAft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• 南京：869个城市助餐点，全龄友好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3931920"/>
            <a:ext cx="10972800" cy="2286000"/>
          </a:xfrm>
          <a:prstGeom prst="rect">
            <a:avLst/>
          </a:prstGeom>
          <a:solidFill>
            <a:srgbClr val="EEEDFE"/>
          </a:solidFill>
          <a:ln w="6350">
            <a:solidFill>
              <a:srgbClr val="534A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4114800"/>
            <a:ext cx="10607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534AB7"/>
                </a:solidFill>
                <a:latin typeface="Microsoft YaHei"/>
              </a:defRPr>
            </a:pPr>
            <a:r>
              <a:t>超市餐饮化与社区食堂是同一条赛道的两个入口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4754880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2C2C2A"/>
                </a:solidFill>
                <a:latin typeface="Microsoft YaHei"/>
              </a:defRPr>
            </a:pPr>
            <a:r>
              <a:t>社区食堂 = 餐饮端切入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0" y="4754880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2C2C2A"/>
                </a:solidFill>
                <a:latin typeface="Microsoft YaHei"/>
              </a:defRPr>
            </a:pPr>
            <a:r>
              <a:t>超市熟食 = 零售端切入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5486400" y="5212080"/>
            <a:ext cx="457200" cy="365760"/>
          </a:xfrm>
          <a:prstGeom prst="downArrow">
            <a:avLst/>
          </a:prstGeom>
          <a:solidFill>
            <a:srgbClr val="534A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5669280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534AB7"/>
                </a:solidFill>
                <a:latin typeface="Microsoft YaHei"/>
              </a:defRPr>
            </a:pPr>
            <a:r>
              <a:t>最终汇合在同一个供应链需求上 — 中央厨房能力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54864" cy="54864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61F32"/>
                </a:solidFill>
                <a:latin typeface="Microsoft YaHei"/>
              </a:defRPr>
            </a:pPr>
            <a:r>
              <a:t>竞争格局：四类玩家各有优劣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98780"/>
                </a:solidFill>
                <a:latin typeface="Microsoft YaHei"/>
              </a:defRPr>
            </a:pPr>
            <a:r>
              <a:t>超市餐饮化赛道已经有明确的玩家布局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超市餐饮化分析  |  galingas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92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7 / 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371600"/>
            <a:ext cx="2743200" cy="457200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5544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378ADD"/>
                </a:solidFill>
                <a:latin typeface="Microsoft YaHei"/>
              </a:defRPr>
            </a:pPr>
            <a:r>
              <a:t>传统商超自建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0116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永辉 / 物美 / 重百</a:t>
            </a:r>
            <a:br/>
            <a:r>
              <a:t>调改+熟食档口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2743200"/>
            <a:ext cx="2194560" cy="18288"/>
          </a:xfrm>
          <a:prstGeom prst="rect">
            <a:avLst/>
          </a:prstGeom>
          <a:solidFill>
            <a:srgbClr val="378A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926080"/>
            <a:ext cx="23774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优势：已有门店网络和客流</a:t>
            </a:r>
            <a:br/>
            <a:r>
              <a:t>劣势：缺乏餐饮基因，人才短缺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83280" y="1371600"/>
            <a:ext cx="2743200" cy="457200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383280" y="15544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639922"/>
                </a:solidFill>
                <a:latin typeface="Microsoft YaHei"/>
              </a:defRPr>
            </a:pPr>
            <a:r>
              <a:t>餐饮供应链转型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83280" y="20116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千味央厨 / 安井</a:t>
            </a:r>
            <a:br/>
            <a:r>
              <a:t>1000+工厂涌入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0" y="2743200"/>
            <a:ext cx="2194560" cy="18288"/>
          </a:xfrm>
          <a:prstGeom prst="rect">
            <a:avLst/>
          </a:prstGeom>
          <a:solidFill>
            <a:srgbClr val="6399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566160" y="2926080"/>
            <a:ext cx="23774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优势：成熟加工能力和产业链</a:t>
            </a:r>
            <a:br/>
            <a:r>
              <a:t>劣势：不懂零售，缺少C端经验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09360" y="1371600"/>
            <a:ext cx="2743200" cy="4572000"/>
          </a:xfrm>
          <a:prstGeom prst="rect">
            <a:avLst/>
          </a:prstGeom>
          <a:solidFill>
            <a:srgbClr val="FAEEDA"/>
          </a:solidFill>
          <a:ln w="6350">
            <a:solidFill>
              <a:srgbClr val="BA751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09360" y="15544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BA7517"/>
                </a:solidFill>
                <a:latin typeface="Microsoft YaHei"/>
              </a:defRPr>
            </a:pPr>
            <a:r>
              <a:t>即时零售平台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9360" y="20116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叮东 / 盒马</a:t>
            </a:r>
            <a:br/>
            <a:r>
              <a:t>短保方便菜+前置仓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83680" y="2743200"/>
            <a:ext cx="2194560" cy="18288"/>
          </a:xfrm>
          <a:prstGeom prst="rect">
            <a:avLst/>
          </a:prstGeom>
          <a:solidFill>
            <a:srgbClr val="BA75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92240" y="2926080"/>
            <a:ext cx="23774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优势：供应链闭环，数字化能力强</a:t>
            </a:r>
            <a:br/>
            <a:r>
              <a:t>劣势：重资产模式，覆盖范围有限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235440" y="1371600"/>
            <a:ext cx="2743200" cy="4572000"/>
          </a:xfrm>
          <a:prstGeom prst="rect">
            <a:avLst/>
          </a:prstGeom>
          <a:solidFill>
            <a:srgbClr val="F2F2F2"/>
          </a:solidFill>
          <a:ln w="6350">
            <a:solidFill>
              <a:srgbClr val="8987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235440" y="15544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898780"/>
                </a:solidFill>
                <a:latin typeface="Microsoft YaHei"/>
              </a:defRPr>
            </a:pPr>
            <a:r>
              <a:t>社区食堂/团餐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35440" y="20116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政府主导+社会运营</a:t>
            </a:r>
            <a:br/>
            <a:r>
              <a:t>全龄友好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509760" y="2743200"/>
            <a:ext cx="2194560" cy="18288"/>
          </a:xfrm>
          <a:prstGeom prst="rect">
            <a:avLst/>
          </a:prstGeom>
          <a:solidFill>
            <a:srgbClr val="898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418320" y="2926080"/>
            <a:ext cx="23774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优势：政府补贴，刚需客流稳定</a:t>
            </a:r>
            <a:br/>
            <a:r>
              <a:t>劣势：保本微利，难以规模化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54864" cy="54864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61F32"/>
                </a:solidFill>
                <a:latin typeface="Microsoft YaHei"/>
              </a:defRPr>
            </a:pPr>
            <a:r>
              <a:t>四个关键成功要素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98780"/>
                </a:solidFill>
                <a:latin typeface="Microsoft YaHei"/>
              </a:defRPr>
            </a:pPr>
            <a:r>
              <a:t>这不是简单的引流工具，是结合了零售效率与餐饮体验的复杂生意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超市餐饮化分析  |  galingas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92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8 / 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371600"/>
            <a:ext cx="5486400" cy="2194560"/>
          </a:xfrm>
          <a:prstGeom prst="rect">
            <a:avLst/>
          </a:prstGeom>
          <a:solidFill>
            <a:srgbClr val="FCEBEB"/>
          </a:solidFill>
          <a:ln w="6350">
            <a:solidFill>
              <a:srgbClr val="A32D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5087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A32D2D"/>
                </a:solidFill>
                <a:latin typeface="Microsoft YaHei"/>
              </a:defRPr>
            </a:pPr>
            <a:r>
              <a:t>1. 中央厨房能力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1965960"/>
            <a:ext cx="5120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标准化 + 规模化生产</a:t>
            </a:r>
            <a:br/>
            <a:r>
              <a:t>熟食加工从门店向中央厨房集中</a:t>
            </a:r>
            <a:br/>
            <a:r>
              <a:t>是支撑规模化的关键基础设施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2834640"/>
            <a:ext cx="5120640" cy="18288"/>
          </a:xfrm>
          <a:prstGeom prst="rect">
            <a:avLst/>
          </a:prstGeom>
          <a:solidFill>
            <a:srgbClr val="A3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926080"/>
            <a:ext cx="5120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A32D2D"/>
                </a:solidFill>
                <a:latin typeface="Microsoft YaHei"/>
              </a:defRPr>
            </a:pPr>
            <a:r>
              <a:t>即食毛利显著高于传统商品，是超市盈利能力最强的品类之一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1371600"/>
            <a:ext cx="5486400" cy="2194560"/>
          </a:xfrm>
          <a:prstGeom prst="rect">
            <a:avLst/>
          </a:prstGeom>
          <a:solidFill>
            <a:srgbClr val="E6F1FB"/>
          </a:solidFill>
          <a:ln w="6350">
            <a:solidFill>
              <a:srgbClr val="378A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5087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378ADD"/>
                </a:solidFill>
                <a:latin typeface="Microsoft YaHei"/>
              </a:defRPr>
            </a:pPr>
            <a:r>
              <a:t>2. 冷链短保链路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1965960"/>
            <a:ext cx="5120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0-4℃恒温冷链</a:t>
            </a:r>
            <a:br/>
            <a:r>
              <a:t>保质期4-5天，当日生产当日上架</a:t>
            </a:r>
            <a:br/>
            <a:r>
              <a:t>最大程度保留食材原生口感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0" y="2834640"/>
            <a:ext cx="5120640" cy="18288"/>
          </a:xfrm>
          <a:prstGeom prst="rect">
            <a:avLst/>
          </a:prstGeom>
          <a:solidFill>
            <a:srgbClr val="378A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2926080"/>
            <a:ext cx="5120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378ADD"/>
                </a:solidFill>
                <a:latin typeface="Microsoft YaHei"/>
              </a:defRPr>
            </a:pPr>
            <a:r>
              <a:t>短保赛道竞争核心落脚于供应链能力，全产业链自主可控是核心竞争力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3840480"/>
            <a:ext cx="5486400" cy="2194560"/>
          </a:xfrm>
          <a:prstGeom prst="rect">
            <a:avLst/>
          </a:prstGeom>
          <a:solidFill>
            <a:srgbClr val="EAF3DE"/>
          </a:solidFill>
          <a:ln w="6350">
            <a:solidFill>
              <a:srgbClr val="6399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39776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639922"/>
                </a:solidFill>
                <a:latin typeface="Microsoft YaHei"/>
              </a:defRPr>
            </a:pPr>
            <a:r>
              <a:t>3. 损耗管控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4434840"/>
            <a:ext cx="5120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临期生鲜转熟食</a:t>
            </a:r>
            <a:br/>
            <a:r>
              <a:t>化损耗为利润</a:t>
            </a:r>
            <a:br/>
            <a:r>
              <a:t>销售预测 + 工艺流程优化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" y="5303520"/>
            <a:ext cx="5120640" cy="18288"/>
          </a:xfrm>
          <a:prstGeom prst="rect">
            <a:avLst/>
          </a:prstGeom>
          <a:solidFill>
            <a:srgbClr val="6399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5394960"/>
            <a:ext cx="5120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639922"/>
                </a:solidFill>
                <a:latin typeface="Microsoft YaHei"/>
              </a:defRPr>
            </a:pPr>
            <a:r>
              <a:t>损耗管控能力直接决定熟食业务的实际盈利能力，是运营精细化的核心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17920" y="3840480"/>
            <a:ext cx="5486400" cy="2194560"/>
          </a:xfrm>
          <a:prstGeom prst="rect">
            <a:avLst/>
          </a:prstGeom>
          <a:solidFill>
            <a:srgbClr val="FAEEDA"/>
          </a:solidFill>
          <a:ln w="6350">
            <a:solidFill>
              <a:srgbClr val="BA751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0" y="39776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BA7517"/>
                </a:solidFill>
                <a:latin typeface="Microsoft YaHei"/>
              </a:defRPr>
            </a:pPr>
            <a:r>
              <a:t>4. 食安合规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0" y="4434840"/>
            <a:ext cx="5120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2C2A"/>
                </a:solidFill>
                <a:latin typeface="Microsoft YaHei"/>
              </a:defRPr>
            </a:pPr>
            <a:r>
              <a:t>加工环节多，操作复杂</a:t>
            </a:r>
            <a:br/>
            <a:r>
              <a:t>管理难度远超预包装食品</a:t>
            </a:r>
            <a:br/>
            <a:r>
              <a:t>一次事件可能毁掉一个店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0" y="5303520"/>
            <a:ext cx="5120640" cy="18288"/>
          </a:xfrm>
          <a:prstGeom prst="rect">
            <a:avLst/>
          </a:prstGeom>
          <a:solidFill>
            <a:srgbClr val="BA75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5394960"/>
            <a:ext cx="5120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BA7517"/>
                </a:solidFill>
                <a:latin typeface="Microsoft YaHei"/>
              </a:defRPr>
            </a:pPr>
            <a:r>
              <a:t>分类标准不统一、跨区域监管困难，是行业共性挑战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54864" cy="54864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61F32"/>
                </a:solidFill>
                <a:latin typeface="Microsoft YaHei"/>
              </a:defRPr>
            </a:pPr>
            <a:r>
              <a:t>三个必须正视的风险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98780"/>
                </a:solidFill>
                <a:latin typeface="Microsoft YaHei"/>
              </a:defRPr>
            </a:pPr>
            <a:r>
              <a:t>CCFA警告：“若自营生鲜尚未做好，盲目开工熟食可能操之过急”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超市餐饮化分析  |  galingas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922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898780"/>
                </a:solidFill>
                <a:latin typeface="Microsoft YaHei"/>
              </a:defRPr>
            </a:pPr>
            <a:r>
              <a:t>9 / 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463040"/>
            <a:ext cx="3566160" cy="3200400"/>
          </a:xfrm>
          <a:prstGeom prst="rect">
            <a:avLst/>
          </a:prstGeom>
          <a:solidFill>
            <a:srgbClr val="FCEBEB"/>
          </a:solidFill>
          <a:ln w="6350">
            <a:solidFill>
              <a:srgbClr val="A32D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73736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A32D2D"/>
                </a:solidFill>
                <a:latin typeface="Microsoft YaHei"/>
              </a:defRPr>
            </a:pPr>
            <a:r>
              <a:t>风险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19456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A32D2D"/>
                </a:solidFill>
                <a:latin typeface="Microsoft YaHei"/>
              </a:defRPr>
            </a:pPr>
            <a:r>
              <a:t>专业化人才断档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2743200"/>
            <a:ext cx="2651760" cy="18288"/>
          </a:xfrm>
          <a:prstGeom prst="rect">
            <a:avLst/>
          </a:prstGeom>
          <a:solidFill>
            <a:srgbClr val="A3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2926080"/>
            <a:ext cx="30175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菜品研发 / 烹饪制作 / 运营管理</a:t>
            </a:r>
            <a:br/>
            <a:r>
              <a:t>复合型人才严重短缺</a:t>
            </a:r>
            <a:br/>
            <a:r>
              <a:t>这是最容易被忽视的门棛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06240" y="1463040"/>
            <a:ext cx="3566160" cy="3200400"/>
          </a:xfrm>
          <a:prstGeom prst="rect">
            <a:avLst/>
          </a:prstGeom>
          <a:solidFill>
            <a:srgbClr val="FCEBEB"/>
          </a:solidFill>
          <a:ln w="6350">
            <a:solidFill>
              <a:srgbClr val="A32D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06240" y="173736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A32D2D"/>
                </a:solidFill>
                <a:latin typeface="Microsoft YaHei"/>
              </a:defRPr>
            </a:pPr>
            <a:r>
              <a:t>风险 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06240" y="219456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A32D2D"/>
                </a:solidFill>
                <a:latin typeface="Microsoft YaHei"/>
              </a:defRPr>
            </a:pPr>
            <a:r>
              <a:t>中央厨房重资产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63440" y="2743200"/>
            <a:ext cx="2651760" cy="18288"/>
          </a:xfrm>
          <a:prstGeom prst="rect">
            <a:avLst/>
          </a:prstGeom>
          <a:solidFill>
            <a:srgbClr val="A3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480560" y="2926080"/>
            <a:ext cx="30175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投入巨大，高人工高损耗</a:t>
            </a:r>
            <a:br/>
            <a:r>
              <a:t>中小超市难以独自承担</a:t>
            </a:r>
            <a:br/>
            <a:r>
              <a:t>这正是galingas的机会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55279" y="1463040"/>
            <a:ext cx="3566160" cy="3200400"/>
          </a:xfrm>
          <a:prstGeom prst="rect">
            <a:avLst/>
          </a:prstGeom>
          <a:solidFill>
            <a:srgbClr val="FCEBEB"/>
          </a:solidFill>
          <a:ln w="6350">
            <a:solidFill>
              <a:srgbClr val="A32D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955279" y="173736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A32D2D"/>
                </a:solidFill>
                <a:latin typeface="Microsoft YaHei"/>
              </a:defRPr>
            </a:pPr>
            <a:r>
              <a:t>风险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55279" y="219456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A32D2D"/>
                </a:solidFill>
                <a:latin typeface="Microsoft YaHei"/>
              </a:defRPr>
            </a:pPr>
            <a:r>
              <a:t>食品安全高压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412479" y="2743200"/>
            <a:ext cx="2651760" cy="18288"/>
          </a:xfrm>
          <a:prstGeom prst="rect">
            <a:avLst/>
          </a:prstGeom>
          <a:solidFill>
            <a:srgbClr val="A3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599" y="2926080"/>
            <a:ext cx="30175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2C2C2A"/>
                </a:solidFill>
                <a:latin typeface="Microsoft YaHei"/>
              </a:defRPr>
            </a:pPr>
            <a:r>
              <a:t>加工环节多，操作复杂</a:t>
            </a:r>
            <a:br/>
            <a:r>
              <a:t>管理难度远超预包装食品</a:t>
            </a:r>
            <a:br/>
            <a:r>
              <a:t>一次食安事件可能毁掉一个店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5029200"/>
            <a:ext cx="11247120" cy="914400"/>
          </a:xfrm>
          <a:prstGeom prst="rect">
            <a:avLst/>
          </a:prstGeom>
          <a:solidFill>
            <a:srgbClr val="061F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4400" y="5166360"/>
            <a:ext cx="10332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BA7517"/>
                </a:solidFill>
                <a:latin typeface="Microsoft YaHei"/>
              </a:defRPr>
            </a:pPr>
            <a:r>
              <a:t>CCFA会长彭建真：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" y="548640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“这本质上是一门结合了零售效率与餐饮体验的复杂生意，绝非简单的引流工具”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